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3" r:id="rId3"/>
    <p:sldId id="274" r:id="rId4"/>
    <p:sldId id="264" r:id="rId5"/>
    <p:sldId id="275" r:id="rId6"/>
    <p:sldId id="257" r:id="rId7"/>
    <p:sldId id="283" r:id="rId8"/>
    <p:sldId id="258" r:id="rId9"/>
    <p:sldId id="260" r:id="rId10"/>
    <p:sldId id="261" r:id="rId11"/>
    <p:sldId id="265" r:id="rId12"/>
    <p:sldId id="267" r:id="rId13"/>
    <p:sldId id="292" r:id="rId14"/>
    <p:sldId id="294" r:id="rId15"/>
    <p:sldId id="297" r:id="rId16"/>
    <p:sldId id="266" r:id="rId17"/>
    <p:sldId id="277" r:id="rId18"/>
    <p:sldId id="298" r:id="rId19"/>
    <p:sldId id="270" r:id="rId20"/>
    <p:sldId id="299" r:id="rId21"/>
    <p:sldId id="278" r:id="rId22"/>
    <p:sldId id="272" r:id="rId23"/>
    <p:sldId id="279" r:id="rId24"/>
    <p:sldId id="280" r:id="rId25"/>
    <p:sldId id="295" r:id="rId26"/>
    <p:sldId id="282"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113" initials="1"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4660"/>
  </p:normalViewPr>
  <p:slideViewPr>
    <p:cSldViewPr snapToGrid="0">
      <p:cViewPr>
        <p:scale>
          <a:sx n="64" d="100"/>
          <a:sy n="64" d="100"/>
        </p:scale>
        <p:origin x="-420" y="-3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14/11/2024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35489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879687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9092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01326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68392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359384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14/11/2024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786772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14/11/2024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3212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14/11/2024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64901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14/11/2024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425762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t>14/11/2024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467476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t>14/11/2024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4227053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t>14/11/2024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83339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t>14/11/2024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66528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14/11/2024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840722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14/11/2024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234801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t>14/11/2024</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t>‹#›</a:t>
            </a:fld>
            <a:endParaRPr lang="vi-VN"/>
          </a:p>
        </p:txBody>
      </p:sp>
    </p:spTree>
    <p:extLst>
      <p:ext uri="{BB962C8B-B14F-4D97-AF65-F5344CB8AC3E}">
        <p14:creationId xmlns:p14="http://schemas.microsoft.com/office/powerpoint/2010/main" val="3551036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58.png"/><Relationship Id="rId18" Type="http://schemas.openxmlformats.org/officeDocument/2006/relationships/image" Target="../media/image8.gif"/><Relationship Id="rId3" Type="http://schemas.openxmlformats.org/officeDocument/2006/relationships/image" Target="../media/image17.jpg"/><Relationship Id="rId7" Type="http://schemas.openxmlformats.org/officeDocument/2006/relationships/image" Target="../media/image37.png"/><Relationship Id="rId12" Type="http://schemas.openxmlformats.org/officeDocument/2006/relationships/image" Target="../media/image32.png"/><Relationship Id="rId17" Type="http://schemas.openxmlformats.org/officeDocument/2006/relationships/image" Target="../media/image7.gif"/><Relationship Id="rId2" Type="http://schemas.openxmlformats.org/officeDocument/2006/relationships/audio" Target="../media/audio1.wav"/><Relationship Id="rId16"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57.png"/><Relationship Id="rId5" Type="http://schemas.openxmlformats.org/officeDocument/2006/relationships/image" Target="../media/image10.gif"/><Relationship Id="rId15" Type="http://schemas.openxmlformats.org/officeDocument/2006/relationships/image" Target="../media/image40.jpeg"/><Relationship Id="rId10" Type="http://schemas.openxmlformats.org/officeDocument/2006/relationships/image" Target="../media/image29.png"/><Relationship Id="rId4" Type="http://schemas.openxmlformats.org/officeDocument/2006/relationships/image" Target="../media/image18.png"/><Relationship Id="rId9" Type="http://schemas.openxmlformats.org/officeDocument/2006/relationships/image" Target="../media/image26.png"/><Relationship Id="rId1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8.gif"/><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7.gif"/><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7.gif"/><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1.gif"/><Relationship Id="rId4" Type="http://schemas.openxmlformats.org/officeDocument/2006/relationships/image" Target="../media/image62.gif"/></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3.jpeg"/><Relationship Id="rId21" Type="http://schemas.openxmlformats.org/officeDocument/2006/relationships/image" Target="../media/image32.png"/><Relationship Id="rId7" Type="http://schemas.openxmlformats.org/officeDocument/2006/relationships/image" Target="../media/image17.jp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7.gif"/><Relationship Id="rId24" Type="http://schemas.openxmlformats.org/officeDocument/2006/relationships/audio" Target="../media/audio1.wav"/><Relationship Id="rId5" Type="http://schemas.openxmlformats.org/officeDocument/2006/relationships/image" Target="../media/image15.png"/><Relationship Id="rId15" Type="http://schemas.openxmlformats.org/officeDocument/2006/relationships/image" Target="../media/image27.png"/><Relationship Id="rId23" Type="http://schemas.openxmlformats.org/officeDocument/2006/relationships/image" Target="../media/image21.png"/><Relationship Id="rId10" Type="http://schemas.openxmlformats.org/officeDocument/2006/relationships/image" Target="../media/image6.gif"/><Relationship Id="rId19" Type="http://schemas.openxmlformats.org/officeDocument/2006/relationships/image" Target="../media/image12.gif"/><Relationship Id="rId4" Type="http://schemas.openxmlformats.org/officeDocument/2006/relationships/image" Target="../media/image14.png"/><Relationship Id="rId9" Type="http://schemas.openxmlformats.org/officeDocument/2006/relationships/image" Target="../media/image10.gif"/><Relationship Id="rId14" Type="http://schemas.openxmlformats.org/officeDocument/2006/relationships/image" Target="../media/image26.png"/><Relationship Id="rId22"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3.jpeg"/><Relationship Id="rId18" Type="http://schemas.openxmlformats.org/officeDocument/2006/relationships/image" Target="../media/image37.png"/><Relationship Id="rId3" Type="http://schemas.openxmlformats.org/officeDocument/2006/relationships/slideLayout" Target="../slideLayouts/slideLayout2.xml"/><Relationship Id="rId21" Type="http://schemas.openxmlformats.org/officeDocument/2006/relationships/image" Target="../media/image64.png"/><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38.png"/><Relationship Id="rId25" Type="http://schemas.openxmlformats.org/officeDocument/2006/relationships/audio" Target="../media/audio1.wav"/><Relationship Id="rId2" Type="http://schemas.openxmlformats.org/officeDocument/2006/relationships/video" Target="../media/media2.MP4"/><Relationship Id="rId16" Type="http://schemas.openxmlformats.org/officeDocument/2006/relationships/image" Target="../media/image12.gif"/><Relationship Id="rId20" Type="http://schemas.openxmlformats.org/officeDocument/2006/relationships/image" Target="../media/image32.png"/><Relationship Id="rId1" Type="http://schemas.microsoft.com/office/2007/relationships/media" Target="../media/media2.MP4"/><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6.gif"/><Relationship Id="rId15" Type="http://schemas.openxmlformats.org/officeDocument/2006/relationships/image" Target="../media/image34.png"/><Relationship Id="rId10" Type="http://schemas.openxmlformats.org/officeDocument/2006/relationships/image" Target="../media/image28.png"/><Relationship Id="rId19" Type="http://schemas.openxmlformats.org/officeDocument/2006/relationships/image" Target="../media/image8.gif"/><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image" Target="../media/image7.gif"/></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gif"/><Relationship Id="rId18" Type="http://schemas.openxmlformats.org/officeDocument/2006/relationships/image" Target="../media/image21.png"/><Relationship Id="rId3" Type="http://schemas.openxmlformats.org/officeDocument/2006/relationships/image" Target="../media/image17.jpg"/><Relationship Id="rId21" Type="http://schemas.openxmlformats.org/officeDocument/2006/relationships/image" Target="../media/image37.png"/><Relationship Id="rId7" Type="http://schemas.openxmlformats.org/officeDocument/2006/relationships/image" Target="../media/image25.png"/><Relationship Id="rId12" Type="http://schemas.openxmlformats.org/officeDocument/2006/relationships/image" Target="../media/image13.jpeg"/><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8.gif"/><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12.gif"/><Relationship Id="rId10" Type="http://schemas.openxmlformats.org/officeDocument/2006/relationships/image" Target="../media/image33.png"/><Relationship Id="rId19" Type="http://schemas.openxmlformats.org/officeDocument/2006/relationships/image" Target="../media/image35.png"/><Relationship Id="rId4" Type="http://schemas.openxmlformats.org/officeDocument/2006/relationships/image" Target="../media/image6.gif"/><Relationship Id="rId9" Type="http://schemas.openxmlformats.org/officeDocument/2006/relationships/image" Target="../media/image28.png"/><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1.gif"/><Relationship Id="rId4" Type="http://schemas.openxmlformats.org/officeDocument/2006/relationships/image" Target="../media/image62.gif"/></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gif"/><Relationship Id="rId18" Type="http://schemas.openxmlformats.org/officeDocument/2006/relationships/image" Target="../media/image8.gif"/><Relationship Id="rId3" Type="http://schemas.openxmlformats.org/officeDocument/2006/relationships/image" Target="../media/image17.jpg"/><Relationship Id="rId21" Type="http://schemas.openxmlformats.org/officeDocument/2006/relationships/image" Target="../media/image35.png"/><Relationship Id="rId7" Type="http://schemas.openxmlformats.org/officeDocument/2006/relationships/image" Target="../media/image25.png"/><Relationship Id="rId12" Type="http://schemas.openxmlformats.org/officeDocument/2006/relationships/image" Target="../media/image13.jpeg"/><Relationship Id="rId17" Type="http://schemas.openxmlformats.org/officeDocument/2006/relationships/image" Target="../media/image37.png"/><Relationship Id="rId2" Type="http://schemas.openxmlformats.org/officeDocument/2006/relationships/audio" Target="../media/audio1.wav"/><Relationship Id="rId16" Type="http://schemas.openxmlformats.org/officeDocument/2006/relationships/image" Target="../media/image38.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12.gif"/><Relationship Id="rId10" Type="http://schemas.openxmlformats.org/officeDocument/2006/relationships/image" Target="../media/image33.png"/><Relationship Id="rId19" Type="http://schemas.openxmlformats.org/officeDocument/2006/relationships/image" Target="../media/image32.png"/><Relationship Id="rId4" Type="http://schemas.openxmlformats.org/officeDocument/2006/relationships/image" Target="../media/image6.gif"/><Relationship Id="rId9" Type="http://schemas.openxmlformats.org/officeDocument/2006/relationships/image" Target="../media/image28.png"/><Relationship Id="rId1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slideLayout" Target="../slideLayouts/slideLayout2.xml"/><Relationship Id="rId21" Type="http://schemas.openxmlformats.org/officeDocument/2006/relationships/image" Target="../media/image49.png"/><Relationship Id="rId7" Type="http://schemas.openxmlformats.org/officeDocument/2006/relationships/image" Target="../media/image39.png"/><Relationship Id="rId12" Type="http://schemas.openxmlformats.org/officeDocument/2006/relationships/image" Target="../media/image40.jpe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audio" Target="../media/media3.mp3"/><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22.png"/><Relationship Id="rId1" Type="http://schemas.microsoft.com/office/2007/relationships/media" Target="../media/media3.mp3"/><Relationship Id="rId6" Type="http://schemas.openxmlformats.org/officeDocument/2006/relationships/image" Target="../media/image10.gif"/><Relationship Id="rId11" Type="http://schemas.openxmlformats.org/officeDocument/2006/relationships/image" Target="../media/image7.gif"/><Relationship Id="rId24" Type="http://schemas.openxmlformats.org/officeDocument/2006/relationships/image" Target="../media/image52.png"/><Relationship Id="rId5" Type="http://schemas.openxmlformats.org/officeDocument/2006/relationships/image" Target="../media/image34.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12.gif"/><Relationship Id="rId10" Type="http://schemas.openxmlformats.org/officeDocument/2006/relationships/image" Target="../media/image6.gif"/><Relationship Id="rId19" Type="http://schemas.openxmlformats.org/officeDocument/2006/relationships/image" Target="../media/image47.png"/><Relationship Id="rId31"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image" Target="../media/image65.png"/><Relationship Id="rId22" Type="http://schemas.openxmlformats.org/officeDocument/2006/relationships/image" Target="../media/image50.png"/><Relationship Id="rId27"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62.gif"/><Relationship Id="rId7" Type="http://schemas.openxmlformats.org/officeDocument/2006/relationships/image" Target="../media/image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11.gif"/><Relationship Id="rId4" Type="http://schemas.openxmlformats.org/officeDocument/2006/relationships/image" Target="../media/image66.jpg"/></Relationships>
</file>

<file path=ppt/slides/_rels/slide23.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58.png"/><Relationship Id="rId18" Type="http://schemas.openxmlformats.org/officeDocument/2006/relationships/image" Target="../media/image8.gif"/><Relationship Id="rId3" Type="http://schemas.openxmlformats.org/officeDocument/2006/relationships/image" Target="../media/image29.png"/><Relationship Id="rId7" Type="http://schemas.openxmlformats.org/officeDocument/2006/relationships/image" Target="../media/image18.png"/><Relationship Id="rId12" Type="http://schemas.openxmlformats.org/officeDocument/2006/relationships/image" Target="../media/image32.png"/><Relationship Id="rId17" Type="http://schemas.openxmlformats.org/officeDocument/2006/relationships/image" Target="../media/image7.gif"/><Relationship Id="rId2" Type="http://schemas.openxmlformats.org/officeDocument/2006/relationships/audio" Target="../media/audio1.wav"/><Relationship Id="rId16"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17.jpg"/><Relationship Id="rId11" Type="http://schemas.openxmlformats.org/officeDocument/2006/relationships/image" Target="../media/image56.jpeg"/><Relationship Id="rId5" Type="http://schemas.openxmlformats.org/officeDocument/2006/relationships/image" Target="../media/image26.png"/><Relationship Id="rId15" Type="http://schemas.openxmlformats.org/officeDocument/2006/relationships/image" Target="../media/image40.jpeg"/><Relationship Id="rId10" Type="http://schemas.openxmlformats.org/officeDocument/2006/relationships/image" Target="../media/image37.png"/><Relationship Id="rId4" Type="http://schemas.openxmlformats.org/officeDocument/2006/relationships/image" Target="../media/image57.png"/><Relationship Id="rId9" Type="http://schemas.openxmlformats.org/officeDocument/2006/relationships/image" Target="../media/image36.png"/><Relationship Id="rId1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1.gif"/></Relationships>
</file>

<file path=ppt/slides/_rels/slide25.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2.xml"/><Relationship Id="rId7" Type="http://schemas.openxmlformats.org/officeDocument/2006/relationships/image" Target="../media/image6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8.png"/><Relationship Id="rId11" Type="http://schemas.openxmlformats.org/officeDocument/2006/relationships/image" Target="../media/image22.png"/><Relationship Id="rId5" Type="http://schemas.openxmlformats.org/officeDocument/2006/relationships/image" Target="../media/image67.gif"/><Relationship Id="rId15" Type="http://schemas.openxmlformats.org/officeDocument/2006/relationships/audio" Target="../media/audio1.wav"/><Relationship Id="rId10" Type="http://schemas.openxmlformats.org/officeDocument/2006/relationships/image" Target="../media/image7.gif"/><Relationship Id="rId4" Type="http://schemas.openxmlformats.org/officeDocument/2006/relationships/audio" Target="../media/audio1.wav"/><Relationship Id="rId9" Type="http://schemas.openxmlformats.org/officeDocument/2006/relationships/image" Target="../media/image6.gi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2.png"/><Relationship Id="rId5" Type="http://schemas.openxmlformats.org/officeDocument/2006/relationships/image" Target="../media/image8.gif"/><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9.jpg"/><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gif"/><Relationship Id="rId1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6.gif"/><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20.gif"/><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0.gif"/><Relationship Id="rId5" Type="http://schemas.openxmlformats.org/officeDocument/2006/relationships/image" Target="../media/image13.jpeg"/><Relationship Id="rId15" Type="http://schemas.openxmlformats.org/officeDocument/2006/relationships/image" Target="../media/image12.gif"/><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7.jp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3.jpeg"/><Relationship Id="rId21" Type="http://schemas.openxmlformats.org/officeDocument/2006/relationships/image" Target="../media/image32.png"/><Relationship Id="rId7" Type="http://schemas.openxmlformats.org/officeDocument/2006/relationships/image" Target="../media/image17.jp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7.gif"/><Relationship Id="rId24" Type="http://schemas.openxmlformats.org/officeDocument/2006/relationships/audio" Target="../media/audio1.wav"/><Relationship Id="rId5" Type="http://schemas.openxmlformats.org/officeDocument/2006/relationships/image" Target="../media/image15.png"/><Relationship Id="rId15" Type="http://schemas.openxmlformats.org/officeDocument/2006/relationships/image" Target="../media/image27.png"/><Relationship Id="rId23" Type="http://schemas.openxmlformats.org/officeDocument/2006/relationships/image" Target="../media/image21.png"/><Relationship Id="rId10" Type="http://schemas.openxmlformats.org/officeDocument/2006/relationships/image" Target="../media/image6.gif"/><Relationship Id="rId19" Type="http://schemas.openxmlformats.org/officeDocument/2006/relationships/image" Target="../media/image12.gif"/><Relationship Id="rId4" Type="http://schemas.openxmlformats.org/officeDocument/2006/relationships/image" Target="../media/image14.png"/><Relationship Id="rId9" Type="http://schemas.openxmlformats.org/officeDocument/2006/relationships/image" Target="../media/image10.gif"/><Relationship Id="rId14" Type="http://schemas.openxmlformats.org/officeDocument/2006/relationships/image" Target="../media/image26.png"/><Relationship Id="rId22"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gif"/><Relationship Id="rId18" Type="http://schemas.openxmlformats.org/officeDocument/2006/relationships/image" Target="../media/image21.png"/><Relationship Id="rId3" Type="http://schemas.openxmlformats.org/officeDocument/2006/relationships/image" Target="../media/image17.jpg"/><Relationship Id="rId21" Type="http://schemas.openxmlformats.org/officeDocument/2006/relationships/image" Target="../media/image37.png"/><Relationship Id="rId7" Type="http://schemas.openxmlformats.org/officeDocument/2006/relationships/image" Target="../media/image25.png"/><Relationship Id="rId12" Type="http://schemas.openxmlformats.org/officeDocument/2006/relationships/image" Target="../media/image13.jpeg"/><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8.gif"/><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12.gif"/><Relationship Id="rId10" Type="http://schemas.openxmlformats.org/officeDocument/2006/relationships/image" Target="../media/image33.png"/><Relationship Id="rId19" Type="http://schemas.openxmlformats.org/officeDocument/2006/relationships/image" Target="../media/image35.png"/><Relationship Id="rId4" Type="http://schemas.openxmlformats.org/officeDocument/2006/relationships/image" Target="../media/image6.gif"/><Relationship Id="rId9" Type="http://schemas.openxmlformats.org/officeDocument/2006/relationships/image" Target="../media/image28.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gif"/><Relationship Id="rId18" Type="http://schemas.openxmlformats.org/officeDocument/2006/relationships/image" Target="../media/image8.gif"/><Relationship Id="rId3" Type="http://schemas.openxmlformats.org/officeDocument/2006/relationships/image" Target="../media/image17.jpg"/><Relationship Id="rId21" Type="http://schemas.openxmlformats.org/officeDocument/2006/relationships/image" Target="../media/image35.png"/><Relationship Id="rId7" Type="http://schemas.openxmlformats.org/officeDocument/2006/relationships/image" Target="../media/image25.png"/><Relationship Id="rId12" Type="http://schemas.openxmlformats.org/officeDocument/2006/relationships/image" Target="../media/image13.jpeg"/><Relationship Id="rId17" Type="http://schemas.openxmlformats.org/officeDocument/2006/relationships/image" Target="../media/image37.png"/><Relationship Id="rId2" Type="http://schemas.openxmlformats.org/officeDocument/2006/relationships/audio" Target="../media/audio1.wav"/><Relationship Id="rId16" Type="http://schemas.openxmlformats.org/officeDocument/2006/relationships/image" Target="../media/image38.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12.gif"/><Relationship Id="rId10" Type="http://schemas.openxmlformats.org/officeDocument/2006/relationships/image" Target="../media/image33.png"/><Relationship Id="rId19" Type="http://schemas.openxmlformats.org/officeDocument/2006/relationships/image" Target="../media/image32.png"/><Relationship Id="rId4" Type="http://schemas.openxmlformats.org/officeDocument/2006/relationships/image" Target="../media/image6.gif"/><Relationship Id="rId9" Type="http://schemas.openxmlformats.org/officeDocument/2006/relationships/image" Target="../media/image28.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4.png"/><Relationship Id="rId21" Type="http://schemas.openxmlformats.org/officeDocument/2006/relationships/image" Target="../media/image50.png"/><Relationship Id="rId7" Type="http://schemas.openxmlformats.org/officeDocument/2006/relationships/image" Target="../media/image18.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audio" Target="../media/audio1.wav"/><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jpg"/><Relationship Id="rId11" Type="http://schemas.openxmlformats.org/officeDocument/2006/relationships/image" Target="../media/image13.jpeg"/><Relationship Id="rId24" Type="http://schemas.openxmlformats.org/officeDocument/2006/relationships/image" Target="../media/image53.png"/><Relationship Id="rId5" Type="http://schemas.openxmlformats.org/officeDocument/2006/relationships/image" Target="../media/image39.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8.gif"/><Relationship Id="rId10" Type="http://schemas.openxmlformats.org/officeDocument/2006/relationships/image" Target="../media/image40.jpeg"/><Relationship Id="rId19" Type="http://schemas.openxmlformats.org/officeDocument/2006/relationships/image" Target="../media/image48.png"/><Relationship Id="rId4" Type="http://schemas.openxmlformats.org/officeDocument/2006/relationships/image" Target="../media/image10.gif"/><Relationship Id="rId9" Type="http://schemas.openxmlformats.org/officeDocument/2006/relationships/image" Target="../media/image7.gif"/><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464691" cy="7062792"/>
          </a:xfrm>
          <a:prstGeom prst="rect">
            <a:avLst/>
          </a:prstGeom>
        </p:spPr>
      </p:pic>
      <p:sp>
        <p:nvSpPr>
          <p:cNvPr id="6" name="Rectangle 5"/>
          <p:cNvSpPr/>
          <p:nvPr/>
        </p:nvSpPr>
        <p:spPr>
          <a:xfrm>
            <a:off x="272691" y="491180"/>
            <a:ext cx="11417741" cy="6274341"/>
          </a:xfrm>
          <a:prstGeom prst="rect">
            <a:avLst/>
          </a:prstGeom>
          <a:noFill/>
        </p:spPr>
        <p:txBody>
          <a:bodyPr wrap="none" lIns="91440" tIns="45720" rIns="91440" bIns="45720">
            <a:prstTxWarp prst="textArchUp">
              <a:avLst/>
            </a:prstTxWarp>
            <a:spAutoFit/>
          </a:bodyPr>
          <a:lstStyle/>
          <a:p>
            <a:pPr algn="ctr"/>
            <a:r>
              <a:rPr lang="en-U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t>
            </a:r>
            <a:r>
              <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ường mầm non </a:t>
            </a:r>
            <a:r>
              <a:rPr lang="en-U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Mỹ</a:t>
            </a:r>
            <a:r>
              <a:rPr lang="en-US"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Thuận</a:t>
            </a:r>
            <a:endPar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1843540" y="1465110"/>
            <a:ext cx="8713924" cy="923330"/>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smtClean="0">
                <a:ln/>
                <a:solidFill>
                  <a:schemeClr val="accent3"/>
                </a:solidFill>
              </a:rPr>
              <a:t>Lĩnh</a:t>
            </a:r>
            <a:r>
              <a:rPr lang="en-US" sz="4800" b="1" dirty="0" smtClean="0">
                <a:ln/>
                <a:solidFill>
                  <a:schemeClr val="accent3"/>
                </a:solidFill>
              </a:rPr>
              <a:t> </a:t>
            </a:r>
            <a:r>
              <a:rPr lang="en-US" sz="4800" b="1" dirty="0" err="1" smtClean="0">
                <a:ln/>
                <a:solidFill>
                  <a:schemeClr val="accent3"/>
                </a:solidFill>
              </a:rPr>
              <a:t>vực</a:t>
            </a:r>
            <a:r>
              <a:rPr lang="en-US" sz="4800" b="1" dirty="0" smtClean="0">
                <a:ln/>
                <a:solidFill>
                  <a:schemeClr val="accent3"/>
                </a:solidFill>
              </a:rPr>
              <a:t>: </a:t>
            </a:r>
            <a:r>
              <a:rPr lang="en-US" sz="4800" b="1" dirty="0" err="1" smtClean="0">
                <a:ln/>
                <a:solidFill>
                  <a:schemeClr val="accent3"/>
                </a:solidFill>
              </a:rPr>
              <a:t>Phát</a:t>
            </a:r>
            <a:r>
              <a:rPr lang="en-US" sz="4800" b="1" dirty="0" smtClean="0">
                <a:ln/>
                <a:solidFill>
                  <a:schemeClr val="accent3"/>
                </a:solidFill>
              </a:rPr>
              <a:t> </a:t>
            </a:r>
            <a:r>
              <a:rPr lang="en-US" sz="4800" b="1" dirty="0" err="1" smtClean="0">
                <a:ln/>
                <a:solidFill>
                  <a:schemeClr val="accent3"/>
                </a:solidFill>
              </a:rPr>
              <a:t>triển</a:t>
            </a:r>
            <a:r>
              <a:rPr lang="en-US" sz="4800" b="1" dirty="0" smtClean="0">
                <a:ln/>
                <a:solidFill>
                  <a:schemeClr val="accent3"/>
                </a:solidFill>
              </a:rPr>
              <a:t> </a:t>
            </a:r>
            <a:r>
              <a:rPr lang="en-US" sz="4800" b="1" dirty="0" err="1" smtClean="0">
                <a:ln/>
                <a:solidFill>
                  <a:schemeClr val="accent3"/>
                </a:solidFill>
              </a:rPr>
              <a:t>ngôn</a:t>
            </a:r>
            <a:r>
              <a:rPr lang="en-US" sz="4800" b="1" dirty="0" smtClean="0">
                <a:ln/>
                <a:solidFill>
                  <a:schemeClr val="accent3"/>
                </a:solidFill>
              </a:rPr>
              <a:t> </a:t>
            </a:r>
            <a:r>
              <a:rPr lang="en-US" sz="4800" b="1" dirty="0" err="1" smtClean="0">
                <a:ln/>
                <a:solidFill>
                  <a:schemeClr val="accent3"/>
                </a:solidFill>
              </a:rPr>
              <a:t>ngữ</a:t>
            </a:r>
            <a:endParaRPr lang="vi-VN" sz="4800" b="1" dirty="0">
              <a:ln/>
              <a:solidFill>
                <a:schemeClr val="accent3"/>
              </a:solidFill>
            </a:endParaRPr>
          </a:p>
        </p:txBody>
      </p:sp>
      <p:sp>
        <p:nvSpPr>
          <p:cNvPr id="10" name="Rectangle 9"/>
          <p:cNvSpPr/>
          <p:nvPr/>
        </p:nvSpPr>
        <p:spPr>
          <a:xfrm>
            <a:off x="2104755" y="4345207"/>
            <a:ext cx="8330615" cy="923330"/>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a:t>
            </a:r>
            <a:r>
              <a:rPr lang="vi-VN" sz="3200" b="1" dirty="0"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ơ</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Thăm</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nhà</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bà</a:t>
            </a:r>
            <a:endParaRPr lang="vi-VN"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2539808" y="5553978"/>
            <a:ext cx="7112396" cy="1077218"/>
          </a:xfrm>
          <a:prstGeom prst="rect">
            <a:avLst/>
          </a:prstGeom>
          <a:noFill/>
        </p:spPr>
        <p:txBody>
          <a:bodyPr wrap="none" lIns="91440" tIns="45720" rIns="91440" bIns="45720">
            <a:spAutoFit/>
          </a:bodyPr>
          <a:lstStyle/>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Giáo</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viên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Nguyễn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Thị</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Phương</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Thảo</a:t>
            </a:r>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Đối</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t</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ượng: </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 </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 </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tuổi</a:t>
            </a:r>
            <a:endPar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3481480" y="2705021"/>
            <a:ext cx="5577168" cy="923330"/>
          </a:xfrm>
          <a:prstGeom prst="rect">
            <a:avLst/>
          </a:prstGeom>
          <a:noFill/>
        </p:spPr>
        <p:txBody>
          <a:bodyPr wrap="none" lIns="91440" tIns="45720" rIns="91440" bIns="45720">
            <a:spAutoFit/>
          </a:bodyPr>
          <a:lstStyle/>
          <a:p>
            <a:pPr algn="ct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Chủ</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đề</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Gia</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đình</a:t>
            </a:r>
            <a:endPar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82617989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4" name="chimes.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34" y="33573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2587" y="32368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385294"/>
            <a:ext cx="2133600" cy="3524457"/>
            <a:chOff x="1200" y="1344"/>
            <a:chExt cx="1632" cy="3126"/>
          </a:xfrm>
        </p:grpSpPr>
        <p:pic>
          <p:nvPicPr>
            <p:cNvPr id="35" name="Picture 1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918" y="4965850"/>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73057" y="5868255"/>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021002" y="5828236"/>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4423" y="325305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820028" y="5833539"/>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5994661" y="-157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214240" y="26003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879839" y="1156222"/>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70757" y="5294210"/>
            <a:ext cx="2298274" cy="707886"/>
          </a:xfrm>
          <a:prstGeom prst="rect">
            <a:avLst/>
          </a:prstGeom>
          <a:noFill/>
        </p:spPr>
        <p:txBody>
          <a:bodyPr wrap="square" rtlCol="0">
            <a:spAutoFit/>
          </a:bodyPr>
          <a:lstStyle/>
          <a:p>
            <a:r>
              <a:rPr lang="vi-VN" sz="2000" b="1" dirty="0" smtClean="0">
                <a:solidFill>
                  <a:srgbClr val="002060"/>
                </a:solidFill>
                <a:latin typeface="Times New Roman" pitchFamily="18" charset="0"/>
                <a:cs typeface="Times New Roman" pitchFamily="18" charset="0"/>
              </a:rPr>
              <a:t>Cháu </a:t>
            </a:r>
            <a:r>
              <a:rPr lang="vi-VN" sz="2000" b="1" dirty="0">
                <a:solidFill>
                  <a:srgbClr val="002060"/>
                </a:solidFill>
                <a:latin typeface="Times New Roman" pitchFamily="18" charset="0"/>
                <a:cs typeface="Times New Roman" pitchFamily="18" charset="0"/>
              </a:rPr>
              <a:t>nhẹ </a:t>
            </a:r>
            <a:r>
              <a:rPr lang="vi-VN" sz="2000" b="1" dirty="0" smtClean="0">
                <a:solidFill>
                  <a:srgbClr val="002060"/>
                </a:solidFill>
                <a:latin typeface="Times New Roman" pitchFamily="18" charset="0"/>
                <a:cs typeface="Times New Roman" pitchFamily="18" charset="0"/>
              </a:rPr>
              <a:t>nhàng</a:t>
            </a:r>
          </a:p>
          <a:p>
            <a:r>
              <a:rPr lang="vi-VN" sz="2000" b="1" dirty="0">
                <a:solidFill>
                  <a:srgbClr val="002060"/>
                </a:solidFill>
                <a:latin typeface="Times New Roman" pitchFamily="18" charset="0"/>
                <a:cs typeface="Times New Roman" pitchFamily="18" charset="0"/>
              </a:rPr>
              <a:t>Lùa </a:t>
            </a:r>
            <a:r>
              <a:rPr lang="vi-VN" sz="2000" b="1" dirty="0" smtClean="0">
                <a:solidFill>
                  <a:srgbClr val="002060"/>
                </a:solidFill>
                <a:latin typeface="Times New Roman" pitchFamily="18" charset="0"/>
                <a:cs typeface="Times New Roman" pitchFamily="18" charset="0"/>
              </a:rPr>
              <a:t>v</a:t>
            </a:r>
            <a:r>
              <a:rPr lang="en-US" sz="2000" b="1" dirty="0" err="1" smtClean="0">
                <a:solidFill>
                  <a:srgbClr val="002060"/>
                </a:solidFill>
                <a:latin typeface="Times New Roman" pitchFamily="18" charset="0"/>
                <a:cs typeface="Times New Roman" pitchFamily="18" charset="0"/>
              </a:rPr>
              <a:t>ào</a:t>
            </a:r>
            <a:r>
              <a:rPr lang="vi-VN" sz="2000" b="1" dirty="0" smtClean="0">
                <a:solidFill>
                  <a:srgbClr val="002060"/>
                </a:solidFill>
                <a:latin typeface="Times New Roman" pitchFamily="18" charset="0"/>
                <a:cs typeface="Times New Roman" pitchFamily="18" charset="0"/>
              </a:rPr>
              <a:t> </a:t>
            </a:r>
            <a:r>
              <a:rPr lang="vi-VN" sz="2000" b="1" dirty="0">
                <a:solidFill>
                  <a:srgbClr val="002060"/>
                </a:solidFill>
                <a:latin typeface="Times New Roman" pitchFamily="18" charset="0"/>
                <a:cs typeface="Times New Roman" pitchFamily="18" charset="0"/>
              </a:rPr>
              <a:t>mát</a:t>
            </a:r>
          </a:p>
        </p:txBody>
      </p:sp>
    </p:spTree>
    <p:extLst>
      <p:ext uri="{BB962C8B-B14F-4D97-AF65-F5344CB8AC3E}">
        <p14:creationId xmlns:p14="http://schemas.microsoft.com/office/powerpoint/2010/main" val="2864750402"/>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3.42314E-7 7.40741E-7 C -3.42314E-7 0.00023 -0.0013 0.00417 -0.00208 0.00625 C -0.00312 0.00856 -0.00456 0.01065 -0.00586 0.01273 C -0.02004 0.01111 -0.02564 0.01204 -0.03631 0.00417 C -0.06208 0.01805 -0.02707 -0.00208 -0.04959 0.01481 C -0.05623 0.01991 -0.07055 0.02153 -0.07809 0.02315 C -0.10569 0.02037 -0.09814 0.0162 -0.12573 0.01898 C -0.13198 0.01829 -0.13862 0.01852 -0.14486 0.0169 C -0.14955 0.01551 -0.14942 0.00741 -0.15814 0.00417 C -0.16166 0.02037 -0.17246 0.03055 -0.18665 0.03588 C -0.19628 0.03518 -0.20604 0.03588 -0.21541 0.0338 C -0.21905 0.0331 -0.2214 0.02893 -0.22491 0.02755 C -0.22908 0.02593 -0.23389 0.02593 -0.23819 0.02523 C -0.25576 0.0287 -0.27333 0.04005 -0.29142 0.04005 " pathEditMode="relative" rAng="0" ptsTypes="AAAAAAAAAAAAAA">
                                      <p:cBhvr>
                                        <p:cTn id="8" dur="5000" fill="hold"/>
                                        <p:tgtEl>
                                          <p:spTgt spid="9"/>
                                        </p:tgtEl>
                                        <p:attrNameLst>
                                          <p:attrName>ppt_x</p:attrName>
                                          <p:attrName>ppt_y</p:attrName>
                                        </p:attrNameLst>
                                      </p:cBhvr>
                                      <p:rCtr x="-14578" y="1898"/>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3.95833E-6 3.7037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4.16667E-6 -4.81481E-6 C -0.00834 -0.00185 -0.01237 -0.00254 -0.01914 -0.00833 C -0.03191 -0.00486 -0.02878 -0.003 -0.04284 -0.00833 C -0.0517 -0.04513 -0.11159 -0.01388 -0.13972 -0.01041 C -0.16967 0.01621 -0.21706 0.00926 -0.25092 0.01274 C -0.26185 0.01505 -0.27188 0.02061 -0.28269 0.02338 C -0.28646 0.02431 -0.29427 0.02547 -0.29844 0.02755 C -0.30066 0.02871 -0.30261 0.03102 -0.30482 0.03172 C -0.31159 0.03403 -0.31862 0.03426 -0.32539 0.03612 C -0.33633 0.04561 -0.33125 0.04283 -0.33972 0.04653 C -0.34948 0.04213 -0.35157 0.03681 -0.36198 0.03403 C -0.36407 0.03264 -0.36602 0.03056 -0.36823 0.02963 C -0.3724 0.02778 -0.38086 0.02547 -0.38086 0.0257 C -0.39844 0.03311 -0.37227 0.02107 -0.3905 0.03172 C -0.39636 0.03519 -0.40092 0.03542 -0.40638 0.04028 C -0.40691 0.04237 -0.40638 0.04607 -0.40795 0.04653 C -0.41081 0.04723 -0.41316 0.04237 -0.41602 0.04237 C -0.42513 0.04237 -0.43386 0.04723 -0.44284 0.04885 C -0.46342 0.05672 -0.44414 0.05024 -0.47149 0.0551 C -0.47579 0.05579 -0.48542 0.06112 -0.48894 0.05926 C -0.49076 0.05811 -0.48894 0.05371 -0.48894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2.08333E-7 -2.96296E-6 C -0.00677 0.00857 -0.00273 0.00394 -0.01602 0.01482 C -0.01862 0.0169 -0.02396 0.02107 -0.02396 0.0213 C -0.03125 0.03588 -0.02188 0.01875 -0.03346 0.03172 C -0.03646 0.03519 -0.03815 0.04098 -0.04167 0.04445 C -0.0513 0.0551 -0.06758 0.05371 -0.07813 0.05486 C -0.07865 0.05695 -0.07826 0.06042 -0.07969 0.06135 C -0.08203 0.0625 -0.08854 0.05718 -0.09102 0.05695 C -0.10169 0.05556 -0.11302 0.05556 -0.12409 0.05486 C -0.12721 0.05348 -0.13047 0.05162 -0.13333 0.0507 C -0.13724 0.04954 -0.14115 0.05047 -0.14466 0.04861 C -0.15208 0.04468 -0.15495 0.03704 -0.16237 0.0338 C -0.17878 0.03588 -0.19935 0.03797 -0.21602 0.04213 C -0.22305 0.04375 -0.22734 0.04908 -0.23516 0.0507 C -0.23763 0.05209 -0.2401 0.05486 -0.24297 0.05486 C -0.25 0.05486 -0.2569 0.05371 -0.26354 0.0507 C -0.27135 0.04699 -0.27969 0.03426 -0.28737 0.02963 C -0.28971 0.02824 -0.29271 0.02848 -0.29531 0.02732 C -0.30404 0.02385 -0.30469 0.02199 -0.31289 0.01482 C -0.31484 0.0132 -0.31719 0.01343 -0.31927 0.0125 C -0.32266 0.01111 -0.32904 0.00834 -0.32904 0.00857 C -0.35977 0.01135 -0.34023 0.00486 -0.35885 0.01898 C -0.36615 0.02431 -0.36172 0.01713 -0.36849 0.02523 C -0.37201 0.02917 -0.37357 0.03611 -0.37786 0.03797 C -0.38086 0.03935 -0.38737 0.04213 -0.38737 0.04236 C -0.39596 0.03125 -0.41289 0.03334 -0.42396 0.03172 C -0.4582 0.01991 -0.41107 0.03519 -0.45417 0.02523 C -0.45729 0.02454 -0.46042 0.02246 -0.46354 0.02107 C -0.4651 0.02037 -0.46836 0.01898 -0.46836 0.01922 C -0.48008 0.02153 -0.49206 0.02338 -0.50326 0.02732 C -0.50534 0.02801 -0.50742 0.02894 -0.50951 0.02963 C -0.51263 0.03056 -0.51914 0.03172 -0.51914 0.03195 " pathEditMode="relative" rAng="0" ptsTypes="AAAAAAAAAAAAAAAAAAAAAAAAAAAAAAAA">
                                      <p:cBhvr>
                                        <p:cTn id="22" dur="2000" fill="hold"/>
                                        <p:tgtEl>
                                          <p:spTgt spid="17"/>
                                        </p:tgtEl>
                                        <p:attrNameLst>
                                          <p:attrName>ppt_x</p:attrName>
                                          <p:attrName>ppt_y</p:attrName>
                                        </p:attrNameLst>
                                      </p:cBhvr>
                                      <p:rCtr x="-25964"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3" y="0"/>
            <a:ext cx="12192000" cy="6863460"/>
          </a:xfrm>
          <a:prstGeom prst="rect">
            <a:avLst/>
          </a:prstGeom>
        </p:spPr>
      </p:pic>
      <p:sp>
        <p:nvSpPr>
          <p:cNvPr id="7" name="Rectangle 6"/>
          <p:cNvSpPr/>
          <p:nvPr/>
        </p:nvSpPr>
        <p:spPr>
          <a:xfrm>
            <a:off x="459580" y="1108795"/>
            <a:ext cx="5228290" cy="707886"/>
          </a:xfrm>
          <a:prstGeom prst="rect">
            <a:avLst/>
          </a:prstGeom>
          <a:noFill/>
        </p:spPr>
        <p:txBody>
          <a:bodyPr wrap="none" lIns="91440" tIns="45720" rIns="91440" bIns="45720">
            <a:prstTxWarp prst="textWave2">
              <a:avLst/>
            </a:prstTxWarp>
            <a:spAutoFit/>
          </a:bodyPr>
          <a:lstStyle/>
          <a:p>
            <a:pPr algn="ctr"/>
            <a:r>
              <a:rPr lang="vi-V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Đàm </a:t>
            </a:r>
            <a:r>
              <a:rPr lang="vi-VN"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thoại, Trích dẫn</a:t>
            </a:r>
            <a:endParaRPr lang="vi-V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2723627" y="2949216"/>
            <a:ext cx="6777817" cy="954107"/>
          </a:xfrm>
          <a:prstGeom prst="rect">
            <a:avLst/>
          </a:prstGeom>
          <a:noFill/>
        </p:spPr>
        <p:txBody>
          <a:bodyPr wrap="none" lIns="91440" tIns="45720" rIns="91440" bIns="45720">
            <a:prstTxWarp prst="textWave1">
              <a:avLst>
                <a:gd name="adj1" fmla="val 8615"/>
                <a:gd name="adj2" fmla="val 0"/>
              </a:avLst>
            </a:prstTxWarp>
            <a:spAutoFit/>
          </a:bodyPr>
          <a:lstStyle/>
          <a:p>
            <a:pPr algn="ctr"/>
            <a:r>
              <a:rPr lang="vi-VN"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Cô vừa đọc cho các con nghe bài thơ </a:t>
            </a:r>
            <a:r>
              <a:rPr lang="vi-VN" sz="28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gì?</a:t>
            </a:r>
          </a:p>
          <a:p>
            <a:pPr algn="ctr"/>
            <a:r>
              <a:rPr lang="vi-VN" sz="28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 </a:t>
            </a:r>
            <a:r>
              <a:rPr lang="vi-VN"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Của nhà thơ </a:t>
            </a:r>
            <a:r>
              <a:rPr lang="vi-VN" sz="28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nào?</a:t>
            </a:r>
            <a:endParaRPr lang="vi-VN"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endParaRPr>
          </a:p>
        </p:txBody>
      </p:sp>
      <p:sp>
        <p:nvSpPr>
          <p:cNvPr id="13" name="Rectangle 12"/>
          <p:cNvSpPr/>
          <p:nvPr/>
        </p:nvSpPr>
        <p:spPr>
          <a:xfrm>
            <a:off x="3075493" y="2523309"/>
            <a:ext cx="6074099" cy="1446550"/>
          </a:xfrm>
          <a:prstGeom prst="rect">
            <a:avLst/>
          </a:prstGeom>
          <a:noFill/>
        </p:spPr>
        <p:txBody>
          <a:bodyPr wrap="none" lIns="91440" tIns="45720" rIns="91440" bIns="45720">
            <a:spAutoFit/>
          </a:bodyPr>
          <a:lstStyle/>
          <a:p>
            <a:pPr algn="ctr"/>
            <a:r>
              <a:rPr lang="vi-VN"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thơ: </a:t>
            </a:r>
            <a:r>
              <a:rPr lang="en-US" sz="44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Thăm</a:t>
            </a:r>
            <a:r>
              <a:rPr lang="en-US"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4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nhà</a:t>
            </a:r>
            <a:r>
              <a:rPr lang="en-US"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4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a:t>
            </a:r>
            <a:r>
              <a:rPr lang="en-US"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a:p>
            <a:pPr algn="ctr"/>
            <a:r>
              <a:rPr lang="en-US" sz="44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Tác</a:t>
            </a:r>
            <a:r>
              <a:rPr lang="en-US"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4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giả</a:t>
            </a:r>
            <a:r>
              <a:rPr lang="en-US"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4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Như</a:t>
            </a:r>
            <a:r>
              <a:rPr lang="en-US"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4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Mạo</a:t>
            </a:r>
            <a:endParaRPr lang="vi-V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9155" y="3246584"/>
            <a:ext cx="1447800" cy="36114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075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729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01053"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05041"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14440"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88013" y="3246584"/>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76078"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209278" y="514616"/>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53973" y="6299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06546" y="1221341"/>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44939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00026 -0.00023 C 0.00781 0.00764 0.01692 0.01574 0.0207 0.02569 C 0.02461 0.0368 0.02669 0.04977 0.02864 0.06273 C 0.03046 0.07569 0.02864 0.0868 0.02669 0.09884 C 0.02461 0.10972 0.02161 0.12176 0.01484 0.13194 C 0.00846 0.1419 -0.00131 0.15 -0.01237 0.15602 C -0.02227 0.16203 -0.03425 0.16597 -0.04636 0.16805 C -0.05821 0.16991 -0.07032 0.16991 -0.08112 0.16805 C -0.09349 0.16597 -0.1043 0.16111 -0.11315 0.15301 C -0.12214 0.14606 -0.13021 0.1368 -0.13425 0.12592 C -0.13933 0.11574 -0.14115 0.10185 -0.14115 0.09074 C -0.14245 0.07986 -0.14115 0.06666 -0.13633 0.05578 C -0.13138 0.04583 -0.12214 0.0375 -0.11042 0.03379 C -0.09831 0.03078 -0.08646 0.03472 -0.07839 0.04166 C -0.07136 0.04884 -0.06628 0.05972 -0.06524 0.07268 C -0.06524 0.08588 -0.06628 0.09768 -0.07136 0.10787 C -0.07631 0.11782 -0.07539 0.11991 -0.09558 0.1331 C -0.11315 0.14699 -0.13138 0.14305 -0.14245 0.14398 C -0.15326 0.14398 -0.16224 0.14004 -0.17331 0.13611 C -0.18516 0.13078 -0.19532 0.12176 -0.20209 0.11366 C -0.20938 0.10578 -0.21237 0.09583 -0.21641 0.07986 C -0.21914 0.06342 -0.21914 0.05578 -0.21914 0.04375 C -0.23698 0.03703 -0.28855 -0.07963 -0.32097 -0.08102 C -0.35352 -0.08264 -0.63659 -0.01945 -0.65183 -0.02014 " pathEditMode="relative" rAng="0" ptsTypes="AAAAAAAAAAAAAAAAAAAAAAAA">
                                      <p:cBhvr>
                                        <p:cTn id="6" dur="5000" fill="hold"/>
                                        <p:tgtEl>
                                          <p:spTgt spid="18"/>
                                        </p:tgtEl>
                                        <p:attrNameLst>
                                          <p:attrName>ppt_x</p:attrName>
                                          <p:attrName>ppt_y</p:attrName>
                                        </p:attrNameLst>
                                      </p:cBhvr>
                                      <p:rCtr x="-31094" y="4444"/>
                                    </p:animMotion>
                                  </p:childTnLst>
                                </p:cTn>
                              </p:par>
                              <p:par>
                                <p:cTn id="7" presetID="48" presetClass="path" presetSubtype="0" repeatCount="indefinite" accel="50000" decel="50000" fill="hold" nodeType="withEffect">
                                  <p:stCondLst>
                                    <p:cond delay="0"/>
                                  </p:stCondLst>
                                  <p:childTnLst>
                                    <p:animMotion origin="layout" path="M -0.04843 0.02129 C -0.04049 0.02824 -0.03164 0.03565 -0.0276 0.04652 C -0.02369 0.05764 -0.02135 0.07014 -0.01966 0.08379 C -0.01757 0.09652 -0.01966 0.1074 -0.02135 0.11967 C -0.02369 0.13032 -0.02643 0.14236 -0.03359 0.15231 C -0.03945 0.16227 -0.04935 0.1706 -0.06028 0.17639 C -0.07031 0.1824 -0.08242 0.18634 -0.0944 0.18842 C -0.10651 0.19027 -0.11849 0.19027 -0.12955 0.18842 C -0.14153 0.18634 -0.15247 0.18148 -0.16132 0.17315 C -0.17031 0.16643 -0.17838 0.1574 -0.18242 0.14629 C -0.1875 0.13634 -0.18971 0.12245 -0.18971 0.11157 C -0.19023 0.10069 -0.18971 0.08727 -0.18437 0.07615 C -0.17929 0.06643 -0.17031 0.05833 -0.15833 0.0544 C -0.14661 0.05162 -0.1345 0.05602 -0.12669 0.0625 C -0.11953 0.06967 -0.11445 0.08102 -0.11341 0.09328 C -0.11341 0.10671 -0.11445 0.11828 -0.11953 0.12847 C -0.12435 0.13865 -0.12356 0.14027 -0.14349 0.15347 C -0.16132 0.16736 -0.17929 0.16342 -0.19023 0.16458 C -0.20156 0.16458 -0.21054 0.16041 -0.22148 0.15625 C -0.23346 0.15139 -0.24349 0.14236 -0.25026 0.13426 C -0.25742 0.12639 -0.26028 0.11643 -0.26458 0.10069 C -0.26744 0.08449 -0.34648 0.14583 -0.34648 0.13356 C -0.37565 0.14629 -0.43906 0.06481 -0.46315 0.075 C -0.50625 0.08727 -0.61614 0.04305 -0.65755 0.0794 C -0.69908 0.11597 -0.65013 0.29676 -0.7125 0.29398 C -0.74049 0.32407 -0.79231 0.12662 -0.83671 0.10926 C -0.88099 0.0919 -0.95312 0.20185 -0.97864 0.19027 " pathEditMode="relative" rAng="0" ptsTypes="AAAAAAAAAAAAAAAAAAAAAAAAAAA">
                                      <p:cBhvr>
                                        <p:cTn id="8" dur="5000" fill="hold"/>
                                        <p:tgtEl>
                                          <p:spTgt spid="19"/>
                                        </p:tgtEl>
                                        <p:attrNameLst>
                                          <p:attrName>ppt_x</p:attrName>
                                          <p:attrName>ppt_y</p:attrName>
                                        </p:attrNameLst>
                                      </p:cBhvr>
                                      <p:rCtr x="-45026" y="13796"/>
                                    </p:animMotion>
                                  </p:childTnLst>
                                </p:cTn>
                              </p:par>
                              <p:par>
                                <p:cTn id="9" presetID="48" presetClass="path" presetSubtype="0" repeatCount="indefinite" accel="50000" decel="50000" fill="hold" nodeType="withEffect">
                                  <p:stCondLst>
                                    <p:cond delay="0"/>
                                  </p:stCondLst>
                                  <p:childTnLst>
                                    <p:animMotion origin="layout" path="M -0.00052 -0.00047 C 0.00742 0.00764 0.047 -0.00556 0.05078 0.0044 C 0.05495 0.01527 0.05677 0.02847 0.05859 0.04166 C 0.06094 0.0544 0.05859 0.06551 0.05677 0.07754 C 0.05495 0.08865 0.05208 0.10069 0.04466 0.11065 C 0.03867 0.1206 0.0289 0.1287 0.01771 0.13472 C 0.00794 0.14097 -0.00417 0.14467 -0.01628 0.14676 C -0.028 0.14884 -0.04011 0.14884 -0.05078 0.14676 C -0.06328 0.14467 -0.07396 0.13981 -0.08281 0.13148 C -0.09219 0.12477 -0.10013 0.11551 -0.10378 0.10463 C -0.10938 0.09467 -0.1112 0.08055 -0.1112 0.06944 C -0.11224 0.05856 -0.1112 0.04537 -0.10612 0.03449 C -0.10104 0.02453 -0.09219 0.01597 -0.08008 0.0125 C -0.06797 0.00949 -0.05586 0.01342 -0.04792 0.02037 C -0.04102 0.02731 -0.03594 0.03842 -0.03542 0.05162 C -0.03542 0.06481 -0.03594 0.07639 -0.04102 0.0868 C -0.0461 0.09676 -0.04518 0.09838 -0.06511 0.11157 C -0.08281 0.12546 -0.10104 0.12152 -0.11224 0.12268 C -0.12292 0.12268 -0.13216 0.11875 -0.14297 0.11481 C -0.15495 0.10949 -0.16485 0.10069 -0.17175 0.09259 C -0.17878 0.08449 -0.18203 0.07477 -0.18581 0.05856 C -0.18867 0.0419 -0.26068 -0.0331 -0.26068 -0.04514 C -0.28906 -0.05371 -0.36498 -0.17292 -0.40599 -0.14769 C -0.44766 -0.16713 -0.60417 0.0868 -0.6362 0.08194 C -0.70469 0.09166 -0.67071 -0.12523 -0.72422 -0.17685 C -0.7642 -0.22709 -0.84427 -0.05301 -0.88308 -0.06135 C -0.92201 -0.06991 -0.9444 -0.22593 -0.95782 -0.22732 " pathEditMode="relative" rAng="0" ptsTypes="AAAAAAAAAAAAAAAAAAAAAAAAAAA">
                                      <p:cBhvr>
                                        <p:cTn id="10" dur="5000" fill="hold"/>
                                        <p:tgtEl>
                                          <p:spTgt spid="20"/>
                                        </p:tgtEl>
                                        <p:attrNameLst>
                                          <p:attrName>ppt_x</p:attrName>
                                          <p:attrName>ppt_y</p:attrName>
                                        </p:attrNameLst>
                                      </p:cBhvr>
                                      <p:rCtr x="-44857" y="-3912"/>
                                    </p:animMotion>
                                  </p:childTnLst>
                                </p:cTn>
                              </p:par>
                              <p:par>
                                <p:cTn id="11" presetID="26"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par>
                                <p:cTn id="27" presetID="6" presetClass="entr" presetSubtype="16" fill="hold"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circle(in)">
                                      <p:cBhvr>
                                        <p:cTn id="29" dur="2000"/>
                                        <p:tgtEl>
                                          <p:spTgt spid="11">
                                            <p:txEl>
                                              <p:pRg st="0" end="0"/>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circle(in)">
                                      <p:cBhvr>
                                        <p:cTn id="32" dur="2000"/>
                                        <p:tgtEl>
                                          <p:spTgt spid="11">
                                            <p:txEl>
                                              <p:pRg st="1" end="1"/>
                                            </p:txEl>
                                          </p:spTgt>
                                        </p:tgtEl>
                                      </p:cBhvr>
                                    </p:animEffect>
                                  </p:childTnLst>
                                </p:cTn>
                              </p:par>
                              <p:par>
                                <p:cTn id="33" presetID="55" presetClass="exit" presetSubtype="0" fill="hold" nodeType="withEffect">
                                  <p:stCondLst>
                                    <p:cond delay="10000"/>
                                  </p:stCondLst>
                                  <p:childTnLst>
                                    <p:anim calcmode="lin" valueType="num">
                                      <p:cBhvr>
                                        <p:cTn id="34" dur="1000"/>
                                        <p:tgtEl>
                                          <p:spTgt spid="11">
                                            <p:txEl>
                                              <p:pRg st="0" end="0"/>
                                            </p:txEl>
                                          </p:spTgt>
                                        </p:tgtEl>
                                        <p:attrNameLst>
                                          <p:attrName>ppt_w</p:attrName>
                                        </p:attrNameLst>
                                      </p:cBhvr>
                                      <p:tavLst>
                                        <p:tav tm="0">
                                          <p:val>
                                            <p:strVal val="ppt_w"/>
                                          </p:val>
                                        </p:tav>
                                        <p:tav tm="100000">
                                          <p:val>
                                            <p:strVal val="ppt_w*0.70"/>
                                          </p:val>
                                        </p:tav>
                                      </p:tavLst>
                                    </p:anim>
                                    <p:anim calcmode="lin" valueType="num">
                                      <p:cBhvr>
                                        <p:cTn id="35" dur="1000"/>
                                        <p:tgtEl>
                                          <p:spTgt spid="11">
                                            <p:txEl>
                                              <p:pRg st="0" end="0"/>
                                            </p:txEl>
                                          </p:spTgt>
                                        </p:tgtEl>
                                        <p:attrNameLst>
                                          <p:attrName>ppt_h</p:attrName>
                                        </p:attrNameLst>
                                      </p:cBhvr>
                                      <p:tavLst>
                                        <p:tav tm="0">
                                          <p:val>
                                            <p:strVal val="ppt_h"/>
                                          </p:val>
                                        </p:tav>
                                        <p:tav tm="100000">
                                          <p:val>
                                            <p:strVal val="ppt_h"/>
                                          </p:val>
                                        </p:tav>
                                      </p:tavLst>
                                    </p:anim>
                                    <p:animEffect transition="out" filter="fade">
                                      <p:cBhvr>
                                        <p:cTn id="36" dur="1000"/>
                                        <p:tgtEl>
                                          <p:spTgt spid="11">
                                            <p:txEl>
                                              <p:pRg st="0" end="0"/>
                                            </p:txEl>
                                          </p:spTgt>
                                        </p:tgtEl>
                                      </p:cBhvr>
                                    </p:animEffect>
                                    <p:set>
                                      <p:cBhvr>
                                        <p:cTn id="37" dur="1" fill="hold">
                                          <p:stCondLst>
                                            <p:cond delay="999"/>
                                          </p:stCondLst>
                                        </p:cTn>
                                        <p:tgtEl>
                                          <p:spTgt spid="11">
                                            <p:txEl>
                                              <p:pRg st="0" end="0"/>
                                            </p:txEl>
                                          </p:spTgt>
                                        </p:tgtEl>
                                        <p:attrNameLst>
                                          <p:attrName>style.visibility</p:attrName>
                                        </p:attrNameLst>
                                      </p:cBhvr>
                                      <p:to>
                                        <p:strVal val="hidden"/>
                                      </p:to>
                                    </p:set>
                                  </p:childTnLst>
                                </p:cTn>
                              </p:par>
                              <p:par>
                                <p:cTn id="38" presetID="55" presetClass="exit" presetSubtype="0" fill="hold" nodeType="withEffect">
                                  <p:stCondLst>
                                    <p:cond delay="10000"/>
                                  </p:stCondLst>
                                  <p:childTnLst>
                                    <p:anim calcmode="lin" valueType="num">
                                      <p:cBhvr>
                                        <p:cTn id="39" dur="1000"/>
                                        <p:tgtEl>
                                          <p:spTgt spid="11">
                                            <p:txEl>
                                              <p:pRg st="1" end="1"/>
                                            </p:txEl>
                                          </p:spTgt>
                                        </p:tgtEl>
                                        <p:attrNameLst>
                                          <p:attrName>ppt_w</p:attrName>
                                        </p:attrNameLst>
                                      </p:cBhvr>
                                      <p:tavLst>
                                        <p:tav tm="0">
                                          <p:val>
                                            <p:strVal val="ppt_w"/>
                                          </p:val>
                                        </p:tav>
                                        <p:tav tm="100000">
                                          <p:val>
                                            <p:strVal val="ppt_w*0.70"/>
                                          </p:val>
                                        </p:tav>
                                      </p:tavLst>
                                    </p:anim>
                                    <p:anim calcmode="lin" valueType="num">
                                      <p:cBhvr>
                                        <p:cTn id="40" dur="1000"/>
                                        <p:tgtEl>
                                          <p:spTgt spid="11">
                                            <p:txEl>
                                              <p:pRg st="1" end="1"/>
                                            </p:txEl>
                                          </p:spTgt>
                                        </p:tgtEl>
                                        <p:attrNameLst>
                                          <p:attrName>ppt_h</p:attrName>
                                        </p:attrNameLst>
                                      </p:cBhvr>
                                      <p:tavLst>
                                        <p:tav tm="0">
                                          <p:val>
                                            <p:strVal val="ppt_h"/>
                                          </p:val>
                                        </p:tav>
                                        <p:tav tm="100000">
                                          <p:val>
                                            <p:strVal val="ppt_h"/>
                                          </p:val>
                                        </p:tav>
                                      </p:tavLst>
                                    </p:anim>
                                    <p:animEffect transition="out" filter="fade">
                                      <p:cBhvr>
                                        <p:cTn id="41" dur="1000"/>
                                        <p:tgtEl>
                                          <p:spTgt spid="11">
                                            <p:txEl>
                                              <p:pRg st="1" end="1"/>
                                            </p:txEl>
                                          </p:spTgt>
                                        </p:tgtEl>
                                      </p:cBhvr>
                                    </p:animEffect>
                                    <p:set>
                                      <p:cBhvr>
                                        <p:cTn id="42" dur="1" fill="hold">
                                          <p:stCondLst>
                                            <p:cond delay="999"/>
                                          </p:stCondLst>
                                        </p:cTn>
                                        <p:tgtEl>
                                          <p:spTgt spid="11">
                                            <p:txEl>
                                              <p:pRg st="1" end="1"/>
                                            </p:txEl>
                                          </p:spTgt>
                                        </p:tgtEl>
                                        <p:attrNameLst>
                                          <p:attrName>style.visibility</p:attrName>
                                        </p:attrNameLst>
                                      </p:cBhvr>
                                      <p:to>
                                        <p:strVal val="hidden"/>
                                      </p:to>
                                    </p:set>
                                  </p:childTnLst>
                                </p:cTn>
                              </p:par>
                            </p:childTnLst>
                          </p:cTn>
                        </p:par>
                        <p:par>
                          <p:cTn id="43" fill="hold">
                            <p:stCondLst>
                              <p:cond delay="11000"/>
                            </p:stCondLst>
                            <p:childTnLst>
                              <p:par>
                                <p:cTn id="44" presetID="6" presetClass="entr" presetSubtype="16" fill="hold" nodeType="afterEffect">
                                  <p:stCondLst>
                                    <p:cond delay="400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circle(in)">
                                      <p:cBhvr>
                                        <p:cTn id="46" dur="2000"/>
                                        <p:tgtEl>
                                          <p:spTgt spid="13">
                                            <p:txEl>
                                              <p:pRg st="0" end="0"/>
                                            </p:txEl>
                                          </p:spTgt>
                                        </p:tgtEl>
                                      </p:cBhvr>
                                    </p:animEffect>
                                  </p:childTnLst>
                                </p:cTn>
                              </p:par>
                            </p:childTnLst>
                          </p:cTn>
                        </p:par>
                        <p:par>
                          <p:cTn id="47" fill="hold">
                            <p:stCondLst>
                              <p:cond delay="17000"/>
                            </p:stCondLst>
                            <p:childTnLst>
                              <p:par>
                                <p:cTn id="48" presetID="6" presetClass="entr" presetSubtype="16" fill="hold" nodeType="afterEffect">
                                  <p:stCondLst>
                                    <p:cond delay="4000"/>
                                  </p:stCondLst>
                                  <p:childTnLst>
                                    <p:set>
                                      <p:cBhvr>
                                        <p:cTn id="49" dur="1" fill="hold">
                                          <p:stCondLst>
                                            <p:cond delay="0"/>
                                          </p:stCondLst>
                                        </p:cTn>
                                        <p:tgtEl>
                                          <p:spTgt spid="13">
                                            <p:txEl>
                                              <p:pRg st="1" end="1"/>
                                            </p:txEl>
                                          </p:spTgt>
                                        </p:tgtEl>
                                        <p:attrNameLst>
                                          <p:attrName>style.visibility</p:attrName>
                                        </p:attrNameLst>
                                      </p:cBhvr>
                                      <p:to>
                                        <p:strVal val="visible"/>
                                      </p:to>
                                    </p:set>
                                    <p:animEffect transition="in" filter="circle(in)">
                                      <p:cBhvr>
                                        <p:cTn id="50"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12"/>
            <a:ext cx="12192000" cy="6869411"/>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1187355" y="873457"/>
            <a:ext cx="4039737" cy="928047"/>
          </a:xfrm>
          <a:prstGeom prst="rect">
            <a:avLst/>
          </a:prstGeom>
          <a:noFill/>
        </p:spPr>
        <p:txBody>
          <a:bodyPr wrap="square" rtlCol="0">
            <a:spAutoFit/>
          </a:bodyPr>
          <a:lstStyle/>
          <a:p>
            <a:endParaRPr lang="vi-VN" dirty="0"/>
          </a:p>
        </p:txBody>
      </p:sp>
      <p:sp>
        <p:nvSpPr>
          <p:cNvPr id="8" name="Rectangle 7"/>
          <p:cNvSpPr/>
          <p:nvPr/>
        </p:nvSpPr>
        <p:spPr>
          <a:xfrm>
            <a:off x="921346" y="3138985"/>
            <a:ext cx="10349308" cy="3964779"/>
          </a:xfrm>
          <a:prstGeom prst="rect">
            <a:avLst/>
          </a:prstGeom>
          <a:noFill/>
        </p:spPr>
        <p:txBody>
          <a:bodyPr wrap="none" lIns="91440" tIns="45720" rIns="91440" bIns="45720">
            <a:prstTxWarp prst="textArchUp">
              <a:avLst/>
            </a:prstTxWarp>
            <a:spAutoFit/>
          </a:bodyPr>
          <a:lstStyle/>
          <a:p>
            <a:pPr algn="ctr"/>
            <a:r>
              <a:rPr lang="en-US"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Bạn</a:t>
            </a: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nhỏ</a:t>
            </a: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đến</a:t>
            </a: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thăm</a:t>
            </a: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nhà</a:t>
            </a: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ai</a:t>
            </a: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t>
            </a:r>
            <a:endParaRPr lang="vi-VN"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pic>
        <p:nvPicPr>
          <p:cNvPr id="9"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7175"/>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317" y="180667"/>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52246" y="4480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37692" y="44280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495550"/>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11"/>
            <a:ext cx="12192000" cy="6869411"/>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1187355" y="873457"/>
            <a:ext cx="4039737" cy="928047"/>
          </a:xfrm>
          <a:prstGeom prst="rect">
            <a:avLst/>
          </a:prstGeom>
          <a:noFill/>
        </p:spPr>
        <p:txBody>
          <a:bodyPr wrap="square" rtlCol="0">
            <a:spAutoFit/>
          </a:bodyPr>
          <a:lstStyle/>
          <a:p>
            <a:endParaRPr lang="vi-VN" dirty="0"/>
          </a:p>
        </p:txBody>
      </p:sp>
      <p:sp>
        <p:nvSpPr>
          <p:cNvPr id="8" name="Rectangle 7"/>
          <p:cNvSpPr/>
          <p:nvPr/>
        </p:nvSpPr>
        <p:spPr>
          <a:xfrm>
            <a:off x="921346" y="3138985"/>
            <a:ext cx="10349308" cy="3964779"/>
          </a:xfrm>
          <a:prstGeom prst="rect">
            <a:avLst/>
          </a:prstGeom>
          <a:noFill/>
        </p:spPr>
        <p:txBody>
          <a:bodyPr wrap="none" lIns="91440" tIns="45720" rIns="91440" bIns="45720">
            <a:prstTxWarp prst="textArchUp">
              <a:avLst/>
            </a:prstTxWarp>
            <a:spAutoFit/>
          </a:bodyPr>
          <a:lstStyle/>
          <a:p>
            <a:pPr algn="ct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Bạn</a:t>
            </a: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nhỏ</a:t>
            </a: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đến</a:t>
            </a: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thăm</a:t>
            </a: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a:t>
            </a:r>
            <a:endPar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nhưng</a:t>
            </a: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a:t>
            </a: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có</a:t>
            </a: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nhà</a:t>
            </a: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không</a:t>
            </a: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nhỉ</a:t>
            </a: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9"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7175"/>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317" y="180667"/>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52246" y="4480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37692" y="44280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031895"/>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45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3" descr="1153967spm5fzykd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34280" y="2974698"/>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08948" y="3574016"/>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34135" y="2770444"/>
            <a:ext cx="6960560" cy="769441"/>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err="1" smtClean="0">
                <a:ln/>
                <a:solidFill>
                  <a:schemeClr val="accent3"/>
                </a:solidFill>
              </a:rPr>
              <a:t>Bạn</a:t>
            </a:r>
            <a:r>
              <a:rPr lang="en-US" sz="4400" b="1" dirty="0" smtClean="0">
                <a:ln/>
                <a:solidFill>
                  <a:schemeClr val="accent3"/>
                </a:solidFill>
              </a:rPr>
              <a:t> </a:t>
            </a:r>
            <a:r>
              <a:rPr lang="en-US" sz="4400" b="1" dirty="0" err="1" smtClean="0">
                <a:ln/>
                <a:solidFill>
                  <a:schemeClr val="accent3"/>
                </a:solidFill>
              </a:rPr>
              <a:t>nhỏ</a:t>
            </a:r>
            <a:r>
              <a:rPr lang="en-US" sz="4400" b="1" dirty="0" smtClean="0">
                <a:ln/>
                <a:solidFill>
                  <a:schemeClr val="accent3"/>
                </a:solidFill>
              </a:rPr>
              <a:t> </a:t>
            </a:r>
            <a:r>
              <a:rPr lang="en-US" sz="4400" b="1" dirty="0" err="1" smtClean="0">
                <a:ln/>
                <a:solidFill>
                  <a:schemeClr val="accent3"/>
                </a:solidFill>
              </a:rPr>
              <a:t>thấy</a:t>
            </a:r>
            <a:r>
              <a:rPr lang="en-US" sz="4400" b="1" dirty="0" smtClean="0">
                <a:ln/>
                <a:solidFill>
                  <a:schemeClr val="accent3"/>
                </a:solidFill>
              </a:rPr>
              <a:t> </a:t>
            </a:r>
            <a:r>
              <a:rPr lang="en-US" sz="4400" b="1" dirty="0" err="1" smtClean="0">
                <a:ln/>
                <a:solidFill>
                  <a:schemeClr val="accent3"/>
                </a:solidFill>
              </a:rPr>
              <a:t>gì</a:t>
            </a:r>
            <a:r>
              <a:rPr lang="en-US" sz="4400" b="1" dirty="0" smtClean="0">
                <a:ln/>
                <a:solidFill>
                  <a:schemeClr val="accent3"/>
                </a:solidFill>
              </a:rPr>
              <a:t> ở </a:t>
            </a:r>
            <a:r>
              <a:rPr lang="en-US" sz="4400" b="1" dirty="0" err="1" smtClean="0">
                <a:ln/>
                <a:solidFill>
                  <a:schemeClr val="accent3"/>
                </a:solidFill>
              </a:rPr>
              <a:t>sân</a:t>
            </a:r>
            <a:r>
              <a:rPr lang="vi-VN" sz="4400" b="1" dirty="0" smtClean="0">
                <a:ln/>
                <a:solidFill>
                  <a:schemeClr val="accent3"/>
                </a:solidFill>
              </a:rPr>
              <a:t>?</a:t>
            </a:r>
            <a:endParaRPr lang="vi-VN" sz="4400" b="1" dirty="0">
              <a:ln/>
              <a:solidFill>
                <a:schemeClr val="accent3"/>
              </a:solidFill>
            </a:endParaRPr>
          </a:p>
        </p:txBody>
      </p:sp>
    </p:spTree>
    <p:extLst>
      <p:ext uri="{BB962C8B-B14F-4D97-AF65-F5344CB8AC3E}">
        <p14:creationId xmlns:p14="http://schemas.microsoft.com/office/powerpoint/2010/main" val="3072856472"/>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7429"/>
            <a:ext cx="4478598" cy="4044492"/>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662" y="4249059"/>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2" y="1422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97947" y="2203376"/>
            <a:ext cx="2163840" cy="1323439"/>
          </a:xfrm>
          <a:prstGeom prst="rect">
            <a:avLst/>
          </a:prstGeom>
          <a:noFill/>
        </p:spPr>
        <p:txBody>
          <a:bodyPr wrap="square" rtlCol="0">
            <a:spAutoFit/>
          </a:bodyPr>
          <a:lstStyle/>
          <a:p>
            <a:r>
              <a:rPr lang="vi-VN" sz="2000" b="1" dirty="0">
                <a:solidFill>
                  <a:srgbClr val="0070C0"/>
                </a:solidFill>
                <a:latin typeface="Times New Roman" pitchFamily="18" charset="0"/>
                <a:cs typeface="Times New Roman" pitchFamily="18" charset="0"/>
              </a:rPr>
              <a:t>Đến thăm </a:t>
            </a:r>
            <a:r>
              <a:rPr lang="vi-VN" sz="2000" b="1" dirty="0" smtClean="0">
                <a:solidFill>
                  <a:srgbClr val="0070C0"/>
                </a:solidFill>
                <a:latin typeface="Times New Roman" pitchFamily="18" charset="0"/>
                <a:cs typeface="Times New Roman" pitchFamily="18" charset="0"/>
              </a:rPr>
              <a:t>bà</a:t>
            </a:r>
          </a:p>
          <a:p>
            <a:r>
              <a:rPr lang="vi-VN" sz="2000" b="1" dirty="0">
                <a:solidFill>
                  <a:srgbClr val="0070C0"/>
                </a:solidFill>
                <a:latin typeface="Times New Roman" pitchFamily="18" charset="0"/>
                <a:cs typeface="Times New Roman" pitchFamily="18" charset="0"/>
              </a:rPr>
              <a:t>Bà đi </a:t>
            </a:r>
            <a:r>
              <a:rPr lang="vi-VN" sz="2000" b="1" dirty="0" smtClean="0">
                <a:solidFill>
                  <a:srgbClr val="0070C0"/>
                </a:solidFill>
                <a:latin typeface="Times New Roman" pitchFamily="18" charset="0"/>
                <a:cs typeface="Times New Roman" pitchFamily="18" charset="0"/>
              </a:rPr>
              <a:t>vắng</a:t>
            </a:r>
          </a:p>
          <a:p>
            <a:r>
              <a:rPr lang="vi-VN" sz="2000" b="1" dirty="0">
                <a:solidFill>
                  <a:srgbClr val="0070C0"/>
                </a:solidFill>
                <a:latin typeface="Times New Roman" pitchFamily="18" charset="0"/>
                <a:cs typeface="Times New Roman" pitchFamily="18" charset="0"/>
              </a:rPr>
              <a:t>Có đàn </a:t>
            </a:r>
            <a:r>
              <a:rPr lang="vi-VN" sz="2000" b="1" dirty="0" smtClean="0">
                <a:solidFill>
                  <a:srgbClr val="0070C0"/>
                </a:solidFill>
                <a:latin typeface="Times New Roman" pitchFamily="18" charset="0"/>
                <a:cs typeface="Times New Roman" pitchFamily="18" charset="0"/>
              </a:rPr>
              <a:t>gà</a:t>
            </a:r>
          </a:p>
          <a:p>
            <a:r>
              <a:rPr lang="vi-VN" sz="2000" b="1" dirty="0">
                <a:solidFill>
                  <a:srgbClr val="0070C0"/>
                </a:solidFill>
                <a:latin typeface="Times New Roman" pitchFamily="18" charset="0"/>
                <a:cs typeface="Times New Roman" pitchFamily="18" charset="0"/>
              </a:rPr>
              <a:t>Chơi ngoài nắng</a:t>
            </a:r>
          </a:p>
        </p:txBody>
      </p:sp>
    </p:spTree>
    <p:extLst>
      <p:ext uri="{BB962C8B-B14F-4D97-AF65-F5344CB8AC3E}">
        <p14:creationId xmlns:p14="http://schemas.microsoft.com/office/powerpoint/2010/main" val="1515653042"/>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25" y="-134999"/>
            <a:ext cx="12192000" cy="6858529"/>
          </a:xfrm>
          <a:prstGeom prst="rect">
            <a:avLst/>
          </a:prstGeom>
        </p:spPr>
      </p:pic>
      <p:sp>
        <p:nvSpPr>
          <p:cNvPr id="3" name="TextBox 2"/>
          <p:cNvSpPr txBox="1"/>
          <p:nvPr/>
        </p:nvSpPr>
        <p:spPr>
          <a:xfrm>
            <a:off x="1013254" y="2396194"/>
            <a:ext cx="10379676" cy="707886"/>
          </a:xfrm>
          <a:prstGeom prst="rect">
            <a:avLst/>
          </a:prstGeom>
          <a:noFill/>
        </p:spPr>
        <p:txBody>
          <a:bodyPr wrap="square" rtlCol="0">
            <a:spAutoFit/>
          </a:bodyPr>
          <a:lstStyle/>
          <a:p>
            <a:r>
              <a:rPr lang="en-US" sz="4000" dirty="0" err="1"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Bạn</a:t>
            </a:r>
            <a:r>
              <a:rPr lang="en-US" sz="4000" dirty="0"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nhỏ</a:t>
            </a:r>
            <a:r>
              <a:rPr lang="en-US" sz="4000" dirty="0"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đã</a:t>
            </a:r>
            <a:r>
              <a:rPr lang="en-US" sz="4000" dirty="0"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ngồi</a:t>
            </a:r>
            <a:r>
              <a:rPr lang="en-US" sz="4000" dirty="0"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ngắm</a:t>
            </a:r>
            <a:r>
              <a:rPr lang="en-US" sz="4000" dirty="0"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4000" dirty="0"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sz="4000" dirty="0"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lúc</a:t>
            </a:r>
            <a:r>
              <a:rPr lang="en-US" sz="4000" dirty="0"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chờ</a:t>
            </a:r>
            <a:r>
              <a:rPr lang="en-US" sz="4000" dirty="0"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bà</a:t>
            </a:r>
            <a:r>
              <a:rPr lang="en-US" sz="4000" dirty="0"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4000" dirty="0"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nhỉ</a:t>
            </a:r>
            <a:r>
              <a:rPr lang="en-US" sz="4000" dirty="0" smtClean="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000" dirty="0">
              <a:solidFill>
                <a:schemeClr val="accent5"/>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62114056"/>
      </p:ext>
    </p:extLst>
  </p:cSld>
  <p:clrMapOvr>
    <a:masterClrMapping/>
  </p:clrMapOvr>
  <p:transition spd="slow">
    <p:wipe/>
    <p:sndAc>
      <p:stSnd>
        <p:snd r:embed="rId2"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3" descr="sun1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9769234" y="588215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8518"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 name="NAPQ798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6081713" y="3409950"/>
            <a:ext cx="28575" cy="38100"/>
          </a:xfrm>
          <a:prstGeom prst="rect">
            <a:avLst/>
          </a:prstGeom>
        </p:spPr>
      </p:pic>
      <p:sp>
        <p:nvSpPr>
          <p:cNvPr id="3" name="TextBox 2"/>
          <p:cNvSpPr txBox="1"/>
          <p:nvPr/>
        </p:nvSpPr>
        <p:spPr>
          <a:xfrm>
            <a:off x="2097990" y="1507524"/>
            <a:ext cx="7451082" cy="461665"/>
          </a:xfrm>
          <a:prstGeom prst="rect">
            <a:avLst/>
          </a:prstGeom>
          <a:noFill/>
        </p:spPr>
        <p:txBody>
          <a:bodyPr wrap="square" rtlCol="0">
            <a:spAutoFit/>
          </a:bodyPr>
          <a:lstStyle/>
          <a:p>
            <a:r>
              <a:rPr lang="en-US" sz="2400" dirty="0" err="1" smtClean="0">
                <a:effectLst>
                  <a:outerShdw blurRad="38100" dist="38100" dir="2700000" algn="tl">
                    <a:srgbClr val="000000">
                      <a:alpha val="43137"/>
                    </a:srgbClr>
                  </a:outerShdw>
                </a:effectLst>
              </a:rPr>
              <a:t>Khi</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thấy</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đàn</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gà</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bạn</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nhỏ</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đã</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gọi</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đàn</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gà</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như</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thế</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nào</a:t>
            </a:r>
            <a:r>
              <a:rPr lang="en-US" sz="2400" dirty="0" smtClean="0">
                <a:effectLst>
                  <a:outerShdw blurRad="38100" dist="38100" dir="2700000" algn="tl">
                    <a:srgbClr val="000000">
                      <a:alpha val="43137"/>
                    </a:srgbClr>
                  </a:outerShdw>
                </a:effectLst>
              </a:rPr>
              <a:t> ?</a:t>
            </a:r>
            <a:endParaRPr lang="en-US" sz="2400" dirty="0">
              <a:effectLst>
                <a:outerShdw blurRad="38100" dist="38100" dir="2700000" algn="tl">
                  <a:srgbClr val="000000">
                    <a:alpha val="43137"/>
                  </a:srgbClr>
                </a:outerShdw>
              </a:effectLst>
            </a:endParaRPr>
          </a:p>
        </p:txBody>
      </p:sp>
      <p:sp>
        <p:nvSpPr>
          <p:cNvPr id="19" name="TextBox 18"/>
          <p:cNvSpPr txBox="1"/>
          <p:nvPr/>
        </p:nvSpPr>
        <p:spPr>
          <a:xfrm>
            <a:off x="2994282" y="2708967"/>
            <a:ext cx="818421" cy="523220"/>
          </a:xfrm>
          <a:prstGeom prst="rect">
            <a:avLst/>
          </a:prstGeom>
          <a:noFill/>
        </p:spPr>
        <p:txBody>
          <a:bodyPr wrap="square" rtlCol="0">
            <a:spAutoFit/>
          </a:bodyPr>
          <a:lstStyle/>
          <a:p>
            <a:r>
              <a:rPr lang="en-US" sz="2800" dirty="0" err="1" smtClean="0">
                <a:solidFill>
                  <a:srgbClr val="FF0000"/>
                </a:solidFill>
              </a:rPr>
              <a:t>Bập</a:t>
            </a:r>
            <a:endParaRPr lang="en-US" sz="2800" dirty="0">
              <a:solidFill>
                <a:srgbClr val="FF0000"/>
              </a:solidFill>
            </a:endParaRPr>
          </a:p>
        </p:txBody>
      </p:sp>
      <p:sp>
        <p:nvSpPr>
          <p:cNvPr id="31" name="TextBox 30"/>
          <p:cNvSpPr txBox="1"/>
          <p:nvPr/>
        </p:nvSpPr>
        <p:spPr>
          <a:xfrm>
            <a:off x="3986539" y="2829697"/>
            <a:ext cx="1095923" cy="523220"/>
          </a:xfrm>
          <a:prstGeom prst="rect">
            <a:avLst/>
          </a:prstGeom>
          <a:noFill/>
        </p:spPr>
        <p:txBody>
          <a:bodyPr wrap="square" rtlCol="0">
            <a:spAutoFit/>
          </a:bodyPr>
          <a:lstStyle/>
          <a:p>
            <a:r>
              <a:rPr lang="en-US" sz="2800" dirty="0" err="1" smtClean="0">
                <a:solidFill>
                  <a:srgbClr val="FF0000"/>
                </a:solidFill>
              </a:rPr>
              <a:t>Bập</a:t>
            </a:r>
            <a:endParaRPr lang="en-US" sz="2800" dirty="0">
              <a:solidFill>
                <a:srgbClr val="FF0000"/>
              </a:solidFill>
            </a:endParaRPr>
          </a:p>
        </p:txBody>
      </p:sp>
      <p:sp>
        <p:nvSpPr>
          <p:cNvPr id="32" name="TextBox 31"/>
          <p:cNvSpPr txBox="1"/>
          <p:nvPr/>
        </p:nvSpPr>
        <p:spPr>
          <a:xfrm>
            <a:off x="4958563" y="2970577"/>
            <a:ext cx="1442238" cy="523220"/>
          </a:xfrm>
          <a:prstGeom prst="rect">
            <a:avLst/>
          </a:prstGeom>
          <a:noFill/>
        </p:spPr>
        <p:txBody>
          <a:bodyPr wrap="square" rtlCol="0">
            <a:spAutoFit/>
          </a:bodyPr>
          <a:lstStyle/>
          <a:p>
            <a:r>
              <a:rPr lang="en-US" sz="2800" dirty="0" err="1" smtClean="0">
                <a:solidFill>
                  <a:srgbClr val="FF0000"/>
                </a:solidFill>
              </a:rPr>
              <a:t>Bập</a:t>
            </a:r>
            <a:endParaRPr lang="en-US" sz="2800" dirty="0">
              <a:solidFill>
                <a:srgbClr val="FF0000"/>
              </a:solidFill>
            </a:endParaRPr>
          </a:p>
        </p:txBody>
      </p:sp>
    </p:spTree>
    <p:extLst>
      <p:ext uri="{BB962C8B-B14F-4D97-AF65-F5344CB8AC3E}">
        <p14:creationId xmlns:p14="http://schemas.microsoft.com/office/powerpoint/2010/main" val="4002171725"/>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chimes.wav"/>
          </p:stSnd>
        </p:sndAc>
      </p:transition>
    </mc:Choice>
    <mc:Fallback xmlns="">
      <p:transition spd="slow">
        <p:fade/>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2.08333E-6 3.33333E-6 C 0.00781 -0.00255 0.01133 -0.00533 0.01419 0.00625 C 0.01367 0.00717 0.00873 0.01435 0.00781 0.01481 C 0.00482 0.01666 -0.00169 0.01898 -0.00169 0.01921 C -0.00221 0.01689 -0.00325 0.01481 -0.00325 0.01273 C -0.00325 0.00717 0.00117 0.00208 -0.00482 0.01064 C -0.00638 0.00995 -0.00833 0.01018 -0.0095 0.00856 C -0.01081 0.00694 -0.01263 0.00324 -0.01107 0.00208 C -0.0095 0.00092 -0.00794 0.00486 -0.00638 0.00625 C -0.00586 0.00347 -0.00664 -0.00047 -0.00482 -0.00209 C -0.00312 -0.00394 0.0043 0.00324 0.00313 0.00625 C 0.00222 0.00833 -0.00091 0.00602 -0.00169 0.00416 C -0.00247 0.00277 -0.00052 0.00139 -2.08333E-6 3.33333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2"/>
                                        </p:tgtEl>
                                      </p:cBhvr>
                                    </p:cmd>
                                  </p:childTnLst>
                                </p:cTn>
                              </p:par>
                            </p:childTnLst>
                          </p:cTn>
                        </p:par>
                      </p:childTnLst>
                    </p:cTn>
                  </p:par>
                </p:childTnLst>
              </p:cTn>
              <p:nextCondLst>
                <p:cond evt="onClick" delay="0">
                  <p:tgtEl>
                    <p:spTgt spid="2"/>
                  </p:tgtEl>
                </p:cond>
              </p:nextCondLst>
            </p:seq>
            <p:video>
              <p:cMediaNode vol="80000">
                <p:cTn id="49" fill="hold" display="0">
                  <p:stCondLst>
                    <p:cond delay="indefinite"/>
                  </p:stCondLst>
                </p:cTn>
                <p:tgtEl>
                  <p:spTgt spid="2"/>
                </p:tgtEl>
              </p:cMediaNode>
            </p:video>
          </p:childTnLst>
        </p:cTn>
      </p:par>
    </p:tnLst>
    <p:bldLst>
      <p:bldP spid="19"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163815" y="596210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4741" y="487508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5132"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842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nvGrpSpPr>
        <p:grpSpPr bwMode="auto">
          <a:xfrm flipH="1">
            <a:off x="9896947" y="2595174"/>
            <a:ext cx="2133600" cy="3524457"/>
            <a:chOff x="1200" y="1344"/>
            <a:chExt cx="1632" cy="3126"/>
          </a:xfrm>
        </p:grpSpPr>
        <p:pic>
          <p:nvPicPr>
            <p:cNvPr id="44" name="Picture 13"/>
            <p:cNvPicPr>
              <a:picLocks noChangeAspect="1" noChangeArrowheads="1"/>
            </p:cNvPicPr>
            <p:nvPr/>
          </p:nvPicPr>
          <p:blipFill>
            <a:blip r:embed="rId2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ta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9983702" y="1018298"/>
            <a:ext cx="2574896" cy="1200329"/>
          </a:xfrm>
          <a:prstGeom prst="rect">
            <a:avLst/>
          </a:prstGeom>
          <a:noFill/>
        </p:spPr>
        <p:txBody>
          <a:bodyPr wrap="square" rtlCol="0">
            <a:spAutoFit/>
          </a:bodyPr>
          <a:lstStyle/>
          <a:p>
            <a:r>
              <a:rPr lang="vi-VN" b="1" dirty="0">
                <a:solidFill>
                  <a:srgbClr val="FF0000"/>
                </a:solidFill>
              </a:rPr>
              <a:t>Cháu đứng </a:t>
            </a:r>
            <a:r>
              <a:rPr lang="vi-VN" b="1" dirty="0" smtClean="0">
                <a:solidFill>
                  <a:srgbClr val="FF0000"/>
                </a:solidFill>
              </a:rPr>
              <a:t>ngắm</a:t>
            </a:r>
          </a:p>
          <a:p>
            <a:r>
              <a:rPr lang="vi-VN" b="1" dirty="0">
                <a:solidFill>
                  <a:srgbClr val="FF0000"/>
                </a:solidFill>
              </a:rPr>
              <a:t>Đàn </a:t>
            </a:r>
            <a:r>
              <a:rPr lang="vi-VN" b="1" dirty="0" smtClean="0">
                <a:solidFill>
                  <a:srgbClr val="FF0000"/>
                </a:solidFill>
              </a:rPr>
              <a:t>gà con</a:t>
            </a:r>
          </a:p>
          <a:p>
            <a:r>
              <a:rPr lang="vi-VN" b="1" dirty="0">
                <a:solidFill>
                  <a:srgbClr val="FF0000"/>
                </a:solidFill>
              </a:rPr>
              <a:t>Rồi gọi </a:t>
            </a:r>
            <a:r>
              <a:rPr lang="vi-VN" b="1" dirty="0" smtClean="0">
                <a:solidFill>
                  <a:srgbClr val="FF0000"/>
                </a:solidFill>
              </a:rPr>
              <a:t>luôn</a:t>
            </a:r>
          </a:p>
          <a:p>
            <a:r>
              <a:rPr lang="vi-VN" b="1" dirty="0">
                <a:solidFill>
                  <a:srgbClr val="FF0000"/>
                </a:solidFill>
              </a:rPr>
              <a:t>Bập, bập, bập</a:t>
            </a:r>
          </a:p>
        </p:txBody>
      </p:sp>
    </p:spTree>
    <p:extLst>
      <p:ext uri="{BB962C8B-B14F-4D97-AF65-F5344CB8AC3E}">
        <p14:creationId xmlns:p14="http://schemas.microsoft.com/office/powerpoint/2010/main" val="2308075424"/>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1.45833E-6 -2.22222E-6 C 0.00781 -0.00254 0.01133 -0.00532 0.01419 0.00625 C 0.01367 0.00718 0.00873 0.01435 0.00781 0.01482 C 0.00482 0.01667 -0.00169 0.01898 -0.00169 0.01922 C -0.00221 0.0169 -0.00325 0.01482 -0.00325 0.01273 C -0.00325 0.00718 0.00117 0.00209 -0.00482 0.01065 C -0.00638 0.00996 -0.00833 0.01019 -0.0095 0.00857 C -0.01081 0.00695 -0.01263 0.00324 -0.01107 0.00209 C -0.0095 0.00093 -0.00794 0.00486 -0.00638 0.00625 C -0.00586 0.00347 -0.00664 -0.00046 -0.00482 -0.00208 C -0.00312 -0.00393 0.0043 0.00324 0.00313 0.00625 C 0.00222 0.00834 -0.00091 0.00602 -0.00169 0.00417 C -0.00247 0.00278 -0.00052 0.00139 -1.45833E-6 -2.22222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42" presetClass="path" presetSubtype="0" accel="50000" decel="50000" fill="hold" nodeType="withEffect">
                                  <p:stCondLst>
                                    <p:cond delay="0"/>
                                  </p:stCondLst>
                                  <p:childTnLst>
                                    <p:animMotion origin="layout" path="M 0.03593 -0.01343 L 0.00833 -0.00417 " pathEditMode="relative" rAng="0" ptsTypes="AA">
                                      <p:cBhvr>
                                        <p:cTn id="26" dur="2000" fill="hold"/>
                                        <p:tgtEl>
                                          <p:spTgt spid="38"/>
                                        </p:tgtEl>
                                        <p:attrNameLst>
                                          <p:attrName>ppt_x</p:attrName>
                                          <p:attrName>ppt_y</p:attrName>
                                        </p:attrNameLst>
                                      </p:cBhvr>
                                      <p:rCtr x="-1380" y="463"/>
                                    </p:animMotion>
                                  </p:childTnLst>
                                </p:cTn>
                              </p:par>
                              <p:par>
                                <p:cTn id="27" presetID="2" presetClass="entr" presetSubtype="2"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000" fill="hold"/>
                                        <p:tgtEl>
                                          <p:spTgt spid="43"/>
                                        </p:tgtEl>
                                        <p:attrNameLst>
                                          <p:attrName>ppt_x</p:attrName>
                                        </p:attrNameLst>
                                      </p:cBhvr>
                                      <p:tavLst>
                                        <p:tav tm="0">
                                          <p:val>
                                            <p:strVal val="1+#ppt_w/2"/>
                                          </p:val>
                                        </p:tav>
                                        <p:tav tm="100000">
                                          <p:val>
                                            <p:strVal val="#ppt_x"/>
                                          </p:val>
                                        </p:tav>
                                      </p:tavLst>
                                    </p:anim>
                                    <p:anim calcmode="lin" valueType="num">
                                      <p:cBhvr additive="base">
                                        <p:cTn id="30" dur="2000" fill="hold"/>
                                        <p:tgtEl>
                                          <p:spTgt spid="43"/>
                                        </p:tgtEl>
                                        <p:attrNameLst>
                                          <p:attrName>ppt_y</p:attrName>
                                        </p:attrNameLst>
                                      </p:cBhvr>
                                      <p:tavLst>
                                        <p:tav tm="0">
                                          <p:val>
                                            <p:strVal val="#ppt_y"/>
                                          </p:val>
                                        </p:tav>
                                        <p:tav tm="100000">
                                          <p:val>
                                            <p:strVal val="#ppt_y"/>
                                          </p:val>
                                        </p:tav>
                                      </p:tavLst>
                                    </p:anim>
                                  </p:childTnLst>
                                </p:cTn>
                              </p:par>
                              <p:par>
                                <p:cTn id="31" presetID="6" presetClass="entr" presetSubtype="16" fill="hold" nodeType="withEffect">
                                  <p:stCondLst>
                                    <p:cond delay="4000"/>
                                  </p:stCondLst>
                                  <p:childTnLst>
                                    <p:set>
                                      <p:cBhvr>
                                        <p:cTn id="32" dur="1" fill="hold">
                                          <p:stCondLst>
                                            <p:cond delay="0"/>
                                          </p:stCondLst>
                                        </p:cTn>
                                        <p:tgtEl>
                                          <p:spTgt spid="34"/>
                                        </p:tgtEl>
                                        <p:attrNameLst>
                                          <p:attrName>style.visibility</p:attrName>
                                        </p:attrNameLst>
                                      </p:cBhvr>
                                      <p:to>
                                        <p:strVal val="visible"/>
                                      </p:to>
                                    </p:set>
                                    <p:animEffect transition="in" filter="circle(in)">
                                      <p:cBhvr>
                                        <p:cTn id="3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45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3" descr="1153967spm5fzykd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34280" y="2974698"/>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13254" y="1260389"/>
            <a:ext cx="9757831" cy="902657"/>
          </a:xfrm>
          <a:prstGeom prst="rect">
            <a:avLst/>
          </a:prstGeom>
          <a:noFill/>
        </p:spPr>
        <p:txBody>
          <a:bodyPr wrap="none" lIns="91440" tIns="45720" rIns="91440" bIns="45720">
            <a:prstTxWarp prst="textPlain">
              <a:avLst/>
            </a:prstTxWarp>
            <a:spAutoFit/>
          </a:bodyPr>
          <a:lstStyle/>
          <a:p>
            <a:pPr algn="ctr"/>
            <a:r>
              <a:rPr lang="en-US"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vi-VN" sz="3600" dirty="0" smtClean="0">
                <a:ln w="0"/>
                <a:solidFill>
                  <a:srgbClr val="002060"/>
                </a:solidFill>
                <a:effectLst>
                  <a:reflection blurRad="6350" stA="53000" endA="300" endPos="35500" dir="5400000" sy="-90000" algn="bl" rotWithShape="0"/>
                </a:effectLst>
                <a:latin typeface="Times New Roman" pitchFamily="18" charset="0"/>
                <a:cs typeface="Times New Roman" pitchFamily="18" charset="0"/>
              </a:rPr>
              <a:t>Khi </a:t>
            </a:r>
            <a:r>
              <a:rPr lang="vi-VN" sz="3600" dirty="0">
                <a:ln w="0"/>
                <a:solidFill>
                  <a:srgbClr val="002060"/>
                </a:solidFill>
                <a:effectLst>
                  <a:reflection blurRad="6350" stA="53000" endA="300" endPos="35500" dir="5400000" sy="-90000" algn="bl" rotWithShape="0"/>
                </a:effectLst>
                <a:latin typeface="Times New Roman" pitchFamily="18" charset="0"/>
                <a:cs typeface="Times New Roman" pitchFamily="18" charset="0"/>
              </a:rPr>
              <a:t>nghe bé </a:t>
            </a:r>
            <a:r>
              <a:rPr lang="vi-VN" sz="3600" dirty="0" smtClean="0">
                <a:ln w="0"/>
                <a:solidFill>
                  <a:srgbClr val="002060"/>
                </a:solidFill>
                <a:effectLst>
                  <a:reflection blurRad="6350" stA="53000" endA="300" endPos="35500" dir="5400000" sy="-90000" algn="bl" rotWithShape="0"/>
                </a:effectLst>
                <a:latin typeface="Times New Roman" pitchFamily="18" charset="0"/>
                <a:cs typeface="Times New Roman" pitchFamily="18" charset="0"/>
              </a:rPr>
              <a:t>gọi</a:t>
            </a:r>
            <a:r>
              <a:rPr lang="en-US" sz="3600" dirty="0" smtClean="0">
                <a:ln w="0"/>
                <a:solidFill>
                  <a:srgbClr val="002060"/>
                </a:solidFill>
                <a:effectLst>
                  <a:reflection blurRad="6350" stA="53000" endA="300" endPos="35500" dir="5400000" sy="-90000" algn="bl" rotWithShape="0"/>
                </a:effectLst>
                <a:latin typeface="Times New Roman" pitchFamily="18" charset="0"/>
                <a:cs typeface="Times New Roman" pitchFamily="18" charset="0"/>
              </a:rPr>
              <a:t>,</a:t>
            </a:r>
            <a:r>
              <a:rPr lang="vi-VN" sz="3600" dirty="0" smtClean="0">
                <a:ln w="0"/>
                <a:solidFill>
                  <a:srgbClr val="002060"/>
                </a:solidFill>
                <a:effectLst>
                  <a:reflection blurRad="6350" stA="53000" endA="300" endPos="35500" dir="5400000" sy="-90000" algn="bl" rotWithShape="0"/>
                </a:effectLst>
                <a:latin typeface="Times New Roman" pitchFamily="18" charset="0"/>
                <a:cs typeface="Times New Roman" pitchFamily="18" charset="0"/>
              </a:rPr>
              <a:t> đàn </a:t>
            </a:r>
            <a:r>
              <a:rPr lang="vi-VN" sz="3600" dirty="0">
                <a:ln w="0"/>
                <a:solidFill>
                  <a:srgbClr val="002060"/>
                </a:solidFill>
                <a:effectLst>
                  <a:reflection blurRad="6350" stA="53000" endA="300" endPos="35500" dir="5400000" sy="-90000" algn="bl" rotWithShape="0"/>
                </a:effectLst>
                <a:latin typeface="Times New Roman" pitchFamily="18" charset="0"/>
                <a:cs typeface="Times New Roman" pitchFamily="18" charset="0"/>
              </a:rPr>
              <a:t>gà </a:t>
            </a:r>
            <a:r>
              <a:rPr lang="en-US" sz="3600" dirty="0" err="1" smtClean="0">
                <a:ln w="0"/>
                <a:solidFill>
                  <a:srgbClr val="002060"/>
                </a:solidFill>
                <a:effectLst>
                  <a:reflection blurRad="6350" stA="53000" endA="300" endPos="35500" dir="5400000" sy="-90000" algn="bl" rotWithShape="0"/>
                </a:effectLst>
                <a:latin typeface="Times New Roman" pitchFamily="18" charset="0"/>
                <a:cs typeface="Times New Roman" pitchFamily="18" charset="0"/>
              </a:rPr>
              <a:t>chạy</a:t>
            </a:r>
            <a:r>
              <a:rPr lang="en-US" sz="3600" dirty="0" smtClean="0">
                <a:ln w="0"/>
                <a:solidFill>
                  <a:srgbClr val="002060"/>
                </a:solidFill>
                <a:effectLst>
                  <a:reflection blurRad="6350" stA="53000" endA="300" endPos="35500" dir="5400000" sy="-90000" algn="bl" rotWithShape="0"/>
                </a:effectLst>
                <a:latin typeface="Times New Roman" pitchFamily="18" charset="0"/>
                <a:cs typeface="Times New Roman" pitchFamily="18" charset="0"/>
              </a:rPr>
              <a:t> </a:t>
            </a:r>
            <a:r>
              <a:rPr lang="en-US" sz="3600" dirty="0" err="1" smtClean="0">
                <a:ln w="0"/>
                <a:solidFill>
                  <a:srgbClr val="002060"/>
                </a:solidFill>
                <a:effectLst>
                  <a:reflection blurRad="6350" stA="53000" endA="300" endPos="35500" dir="5400000" sy="-90000" algn="bl" rotWithShape="0"/>
                </a:effectLst>
                <a:latin typeface="Times New Roman" pitchFamily="18" charset="0"/>
                <a:cs typeface="Times New Roman" pitchFamily="18" charset="0"/>
              </a:rPr>
              <a:t>ra</a:t>
            </a:r>
            <a:r>
              <a:rPr lang="en-US" sz="3600" dirty="0" smtClean="0">
                <a:ln w="0"/>
                <a:solidFill>
                  <a:srgbClr val="002060"/>
                </a:solidFill>
                <a:effectLst>
                  <a:reflection blurRad="6350" stA="53000" endA="300" endPos="35500" dir="5400000" sy="-90000" algn="bl" rotWithShape="0"/>
                </a:effectLst>
                <a:latin typeface="Times New Roman" pitchFamily="18" charset="0"/>
                <a:cs typeface="Times New Roman" pitchFamily="18" charset="0"/>
              </a:rPr>
              <a:t> </a:t>
            </a:r>
            <a:r>
              <a:rPr lang="vi-VN" sz="3600" dirty="0" smtClean="0">
                <a:ln w="0"/>
                <a:solidFill>
                  <a:srgbClr val="002060"/>
                </a:solidFill>
                <a:effectLst>
                  <a:reflection blurRad="6350" stA="53000" endA="300" endPos="35500" dir="5400000" sy="-90000" algn="bl" rotWithShape="0"/>
                </a:effectLst>
                <a:latin typeface="Times New Roman" pitchFamily="18" charset="0"/>
                <a:cs typeface="Times New Roman" pitchFamily="18" charset="0"/>
              </a:rPr>
              <a:t>như </a:t>
            </a:r>
            <a:r>
              <a:rPr lang="vi-VN" sz="3600" dirty="0">
                <a:ln w="0"/>
                <a:solidFill>
                  <a:srgbClr val="002060"/>
                </a:solidFill>
                <a:effectLst>
                  <a:reflection blurRad="6350" stA="53000" endA="300" endPos="35500" dir="5400000" sy="-90000" algn="bl" rotWithShape="0"/>
                </a:effectLst>
                <a:latin typeface="Times New Roman" pitchFamily="18" charset="0"/>
                <a:cs typeface="Times New Roman" pitchFamily="18" charset="0"/>
              </a:rPr>
              <a:t>thế </a:t>
            </a:r>
            <a:r>
              <a:rPr lang="vi-VN" sz="3600" dirty="0" smtClean="0">
                <a:ln w="0"/>
                <a:solidFill>
                  <a:srgbClr val="002060"/>
                </a:solidFill>
                <a:effectLst>
                  <a:reflection blurRad="6350" stA="53000" endA="300" endPos="35500" dir="5400000" sy="-90000" algn="bl" rotWithShape="0"/>
                </a:effectLst>
                <a:latin typeface="Times New Roman" pitchFamily="18" charset="0"/>
                <a:cs typeface="Times New Roman" pitchFamily="18" charset="0"/>
              </a:rPr>
              <a:t>nào</a:t>
            </a:r>
            <a:r>
              <a:rPr lang="en-US" sz="3600" dirty="0" smtClean="0">
                <a:ln w="0"/>
                <a:solidFill>
                  <a:srgbClr val="002060"/>
                </a:solidFill>
                <a:effectLst>
                  <a:reflection blurRad="6350" stA="53000" endA="300" endPos="35500" dir="5400000" sy="-90000" algn="bl" rotWithShape="0"/>
                </a:effectLst>
                <a:latin typeface="Times New Roman" pitchFamily="18" charset="0"/>
                <a:cs typeface="Times New Roman" pitchFamily="18" charset="0"/>
              </a:rPr>
              <a:t> </a:t>
            </a:r>
            <a:r>
              <a:rPr lang="en-US" sz="3600" dirty="0" err="1" smtClean="0">
                <a:ln w="0"/>
                <a:solidFill>
                  <a:srgbClr val="002060"/>
                </a:solidFill>
                <a:effectLst>
                  <a:reflection blurRad="6350" stA="53000" endA="300" endPos="35500" dir="5400000" sy="-90000" algn="bl" rotWithShape="0"/>
                </a:effectLst>
                <a:latin typeface="Times New Roman" pitchFamily="18" charset="0"/>
                <a:cs typeface="Times New Roman" pitchFamily="18" charset="0"/>
              </a:rPr>
              <a:t>nhỉ</a:t>
            </a:r>
            <a:r>
              <a:rPr lang="vi-VN" sz="3600" dirty="0" smtClean="0">
                <a:ln w="0"/>
                <a:solidFill>
                  <a:srgbClr val="002060"/>
                </a:solidFill>
                <a:effectLst>
                  <a:reflection blurRad="6350" stA="53000" endA="300" endPos="35500" dir="5400000" sy="-90000" algn="bl" rotWithShape="0"/>
                </a:effectLst>
                <a:latin typeface="Times New Roman" pitchFamily="18" charset="0"/>
                <a:cs typeface="Times New Roman" pitchFamily="18" charset="0"/>
              </a:rPr>
              <a:t>?</a:t>
            </a:r>
            <a:endParaRPr lang="vi-VN" sz="3600" dirty="0">
              <a:ln w="0"/>
              <a:solidFill>
                <a:srgbClr val="002060"/>
              </a:solidFill>
              <a:effectLst>
                <a:reflection blurRad="6350" stA="53000" endA="300" endPos="35500" dir="5400000" sy="-90000" algn="bl" rotWithShape="0"/>
              </a:effectLst>
              <a:latin typeface="Times New Roman" pitchFamily="18" charset="0"/>
              <a:cs typeface="Times New Roman" pitchFamily="18" charset="0"/>
            </a:endParaRPr>
          </a:p>
        </p:txBody>
      </p:sp>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08948" y="3574016"/>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34135" y="2770444"/>
            <a:ext cx="6960560" cy="769441"/>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err="1" smtClean="0">
                <a:ln/>
                <a:solidFill>
                  <a:schemeClr val="accent3"/>
                </a:solidFill>
              </a:rPr>
              <a:t>Những</a:t>
            </a:r>
            <a:r>
              <a:rPr lang="en-US" sz="4400" b="1" dirty="0" smtClean="0">
                <a:ln/>
                <a:solidFill>
                  <a:schemeClr val="accent3"/>
                </a:solidFill>
              </a:rPr>
              <a:t> </a:t>
            </a:r>
            <a:r>
              <a:rPr lang="en-US" sz="4400" b="1" dirty="0" err="1" smtClean="0">
                <a:ln/>
                <a:solidFill>
                  <a:schemeClr val="accent3"/>
                </a:solidFill>
              </a:rPr>
              <a:t>chú</a:t>
            </a:r>
            <a:r>
              <a:rPr lang="vi-VN" sz="4400" b="1" dirty="0" smtClean="0">
                <a:ln/>
                <a:solidFill>
                  <a:schemeClr val="accent3"/>
                </a:solidFill>
              </a:rPr>
              <a:t> gà</a:t>
            </a:r>
            <a:r>
              <a:rPr lang="en-US" sz="4400" b="1" dirty="0" smtClean="0">
                <a:ln/>
                <a:solidFill>
                  <a:schemeClr val="accent3"/>
                </a:solidFill>
              </a:rPr>
              <a:t> </a:t>
            </a:r>
            <a:r>
              <a:rPr lang="en-US" sz="4400" b="1" dirty="0" err="1" smtClean="0">
                <a:ln/>
                <a:solidFill>
                  <a:schemeClr val="accent3"/>
                </a:solidFill>
              </a:rPr>
              <a:t>xúm</a:t>
            </a:r>
            <a:r>
              <a:rPr lang="en-US" sz="4400" b="1" dirty="0" smtClean="0">
                <a:ln/>
                <a:solidFill>
                  <a:schemeClr val="accent3"/>
                </a:solidFill>
              </a:rPr>
              <a:t> </a:t>
            </a:r>
            <a:r>
              <a:rPr lang="en-US" sz="4400" b="1" dirty="0" err="1" smtClean="0">
                <a:ln/>
                <a:solidFill>
                  <a:schemeClr val="accent3"/>
                </a:solidFill>
              </a:rPr>
              <a:t>vòng</a:t>
            </a:r>
            <a:r>
              <a:rPr lang="en-US" sz="4400" b="1" dirty="0" smtClean="0">
                <a:ln/>
                <a:solidFill>
                  <a:schemeClr val="accent3"/>
                </a:solidFill>
              </a:rPr>
              <a:t> </a:t>
            </a:r>
            <a:r>
              <a:rPr lang="en-US" sz="4400" b="1" dirty="0" err="1" smtClean="0">
                <a:ln/>
                <a:solidFill>
                  <a:schemeClr val="accent3"/>
                </a:solidFill>
              </a:rPr>
              <a:t>quanh</a:t>
            </a:r>
            <a:r>
              <a:rPr lang="en-US" sz="4400" b="1" dirty="0" smtClean="0">
                <a:ln/>
                <a:solidFill>
                  <a:schemeClr val="accent3"/>
                </a:solidFill>
              </a:rPr>
              <a:t> </a:t>
            </a:r>
            <a:r>
              <a:rPr lang="en-US" sz="4400" b="1" dirty="0" err="1" smtClean="0">
                <a:ln/>
                <a:solidFill>
                  <a:schemeClr val="accent3"/>
                </a:solidFill>
              </a:rPr>
              <a:t>và</a:t>
            </a:r>
            <a:r>
              <a:rPr lang="vi-VN" sz="4400" b="1" dirty="0" smtClean="0">
                <a:ln/>
                <a:solidFill>
                  <a:schemeClr val="accent3"/>
                </a:solidFill>
              </a:rPr>
              <a:t> </a:t>
            </a:r>
            <a:r>
              <a:rPr lang="vi-VN" sz="4400" b="1" dirty="0">
                <a:ln/>
                <a:solidFill>
                  <a:schemeClr val="accent3"/>
                </a:solidFill>
              </a:rPr>
              <a:t>kêu như thế </a:t>
            </a:r>
            <a:r>
              <a:rPr lang="vi-VN" sz="4400" b="1" dirty="0" smtClean="0">
                <a:ln/>
                <a:solidFill>
                  <a:schemeClr val="accent3"/>
                </a:solidFill>
              </a:rPr>
              <a:t>nào</a:t>
            </a:r>
            <a:r>
              <a:rPr lang="en-US" sz="4400" b="1" dirty="0" smtClean="0">
                <a:ln/>
                <a:solidFill>
                  <a:schemeClr val="accent3"/>
                </a:solidFill>
              </a:rPr>
              <a:t> </a:t>
            </a:r>
            <a:r>
              <a:rPr lang="en-US" sz="4400" b="1" dirty="0" err="1" smtClean="0">
                <a:ln/>
                <a:solidFill>
                  <a:schemeClr val="accent3"/>
                </a:solidFill>
              </a:rPr>
              <a:t>nhỉ</a:t>
            </a:r>
            <a:r>
              <a:rPr lang="vi-VN" sz="4400" b="1" dirty="0" smtClean="0">
                <a:ln/>
                <a:solidFill>
                  <a:schemeClr val="accent3"/>
                </a:solidFill>
              </a:rPr>
              <a:t>?</a:t>
            </a:r>
            <a:endParaRPr lang="vi-VN" sz="4400" b="1" dirty="0">
              <a:ln/>
              <a:solidFill>
                <a:schemeClr val="accent3"/>
              </a:solidFill>
            </a:endParaRPr>
          </a:p>
        </p:txBody>
      </p:sp>
      <p:sp>
        <p:nvSpPr>
          <p:cNvPr id="2" name="TextBox 1"/>
          <p:cNvSpPr txBox="1"/>
          <p:nvPr/>
        </p:nvSpPr>
        <p:spPr>
          <a:xfrm>
            <a:off x="3941805" y="3917092"/>
            <a:ext cx="4127157" cy="707886"/>
          </a:xfrm>
          <a:prstGeom prst="rect">
            <a:avLst/>
          </a:prstGeom>
          <a:noFill/>
        </p:spPr>
        <p:txBody>
          <a:bodyPr wrap="square" rtlCol="0">
            <a:spAutoFit/>
          </a:bodyPr>
          <a:lstStyle/>
          <a:p>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Chiếp</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chiếp</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71094401"/>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334850" y="242553"/>
            <a:ext cx="11490565" cy="689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I. MỤC </a:t>
            </a:r>
            <a:r>
              <a:rPr lang="en-US"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TIÊU :</a:t>
            </a:r>
            <a:endPar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a:p>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1. </a:t>
            </a:r>
            <a:r>
              <a:rPr lang="en-US" sz="2500" dirty="0" err="1">
                <a:ln w="0"/>
                <a:effectLst>
                  <a:outerShdw blurRad="38100" dist="19050" dir="2700000" algn="tl" rotWithShape="0">
                    <a:schemeClr val="dk1">
                      <a:alpha val="40000"/>
                    </a:schemeClr>
                  </a:outerShdw>
                </a:effectLst>
                <a:latin typeface="Times New Roman" pitchFamily="18" charset="0"/>
                <a:cs typeface="Times New Roman" pitchFamily="18" charset="0"/>
              </a:rPr>
              <a:t>Kiến</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a:ln w="0"/>
                <a:effectLst>
                  <a:outerShdw blurRad="38100" dist="19050" dir="2700000" algn="tl" rotWithShape="0">
                    <a:schemeClr val="dk1">
                      <a:alpha val="40000"/>
                    </a:schemeClr>
                  </a:outerShdw>
                </a:effectLst>
                <a:latin typeface="Times New Roman" pitchFamily="18" charset="0"/>
                <a:cs typeface="Times New Roman" pitchFamily="18" charset="0"/>
              </a:rPr>
              <a:t>thức</a:t>
            </a:r>
            <a:r>
              <a:rPr lang="en-US"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a:t>
            </a:r>
          </a:p>
          <a:p>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 </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Trẻ</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biết</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tên</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bài</a:t>
            </a:r>
            <a:r>
              <a:rPr lang="en-US"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th</a:t>
            </a:r>
            <a:r>
              <a:rPr lang="vi-VN"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ơ</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tên</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tác</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giả</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bài</a:t>
            </a:r>
            <a:r>
              <a:rPr lang="en-US"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th</a:t>
            </a:r>
            <a:r>
              <a:rPr lang="vi-VN"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ơ</a:t>
            </a:r>
            <a:r>
              <a:rPr lang="en-US"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a:ln w="0"/>
                <a:effectLst>
                  <a:outerShdw blurRad="38100" dist="19050" dir="2700000" algn="tl" rotWithShape="0">
                    <a:schemeClr val="dk1">
                      <a:alpha val="40000"/>
                    </a:schemeClr>
                  </a:outerShdw>
                </a:effectLst>
                <a:latin typeface="Times New Roman" pitchFamily="18" charset="0"/>
                <a:cs typeface="Times New Roman" pitchFamily="18" charset="0"/>
              </a:rPr>
              <a:t>Thăm</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nhà</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bà</a:t>
            </a:r>
            <a:r>
              <a:rPr lang="en-US"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a:t>
            </a:r>
            <a:endParaRPr lang="vi-VN" sz="25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a:p>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vi-VN" sz="2500" dirty="0">
                <a:ln w="0"/>
                <a:effectLst>
                  <a:outerShdw blurRad="38100" dist="19050" dir="2700000" algn="tl" rotWithShape="0">
                    <a:schemeClr val="dk1">
                      <a:alpha val="40000"/>
                    </a:schemeClr>
                  </a:outerShdw>
                </a:effectLst>
                <a:latin typeface="Times New Roman" pitchFamily="18" charset="0"/>
                <a:cs typeface="Times New Roman" pitchFamily="18" charset="0"/>
              </a:rPr>
              <a:t>- Trẻ hiểu nội dung bài thơ: Bạn nhỏ đến thăm bà nhưng bà đi vắng, bạn nhỏ thấy đàn gà đáng yêu đang chơi ngoài nắng, bạn đứng ngắm, cho gà ăn thóc rồi lùa đàn gà vào chỗ mát</a:t>
            </a:r>
            <a:r>
              <a:rPr lang="vi-VN"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a:t>
            </a:r>
          </a:p>
          <a:p>
            <a:r>
              <a:rPr lang="en-US"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2</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a:ln w="0"/>
                <a:effectLst>
                  <a:outerShdw blurRad="38100" dist="19050" dir="2700000" algn="tl" rotWithShape="0">
                    <a:schemeClr val="dk1">
                      <a:alpha val="40000"/>
                    </a:schemeClr>
                  </a:outerShdw>
                </a:effectLst>
                <a:latin typeface="Times New Roman" pitchFamily="18" charset="0"/>
                <a:cs typeface="Times New Roman" pitchFamily="18" charset="0"/>
              </a:rPr>
              <a:t>Kĩ</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a:ln w="0"/>
                <a:effectLst>
                  <a:outerShdw blurRad="38100" dist="19050" dir="2700000" algn="tl" rotWithShape="0">
                    <a:schemeClr val="dk1">
                      <a:alpha val="40000"/>
                    </a:schemeClr>
                  </a:outerShdw>
                </a:effectLst>
                <a:latin typeface="Times New Roman" pitchFamily="18" charset="0"/>
                <a:cs typeface="Times New Roman" pitchFamily="18" charset="0"/>
              </a:rPr>
              <a:t>năng</a:t>
            </a:r>
            <a:r>
              <a:rPr lang="en-US"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a:t>
            </a:r>
          </a:p>
          <a:p>
            <a:r>
              <a:rPr lang="en-US"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  - </a:t>
            </a:r>
            <a:r>
              <a:rPr lang="vi-VN" sz="2500" dirty="0">
                <a:ln w="0"/>
                <a:effectLst>
                  <a:outerShdw blurRad="38100" dist="19050" dir="2700000" algn="tl" rotWithShape="0">
                    <a:schemeClr val="dk1">
                      <a:alpha val="40000"/>
                    </a:schemeClr>
                  </a:outerShdw>
                </a:effectLst>
                <a:latin typeface="Times New Roman" pitchFamily="18" charset="0"/>
                <a:cs typeface="Times New Roman" pitchFamily="18" charset="0"/>
              </a:rPr>
              <a:t>Trẻ đọc </a:t>
            </a:r>
            <a:r>
              <a:rPr lang="vi-VN"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thuộc</a:t>
            </a:r>
            <a:r>
              <a:rPr lang="en-US"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thơ</a:t>
            </a:r>
            <a:r>
              <a:rPr lang="en-US"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a:t>
            </a:r>
            <a:r>
              <a:rPr lang="vi-VN"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vi-VN" sz="2500" dirty="0">
                <a:ln w="0"/>
                <a:effectLst>
                  <a:outerShdw blurRad="38100" dist="19050" dir="2700000" algn="tl" rotWithShape="0">
                    <a:schemeClr val="dk1">
                      <a:alpha val="40000"/>
                    </a:schemeClr>
                  </a:outerShdw>
                </a:effectLst>
                <a:latin typeface="Times New Roman" pitchFamily="18" charset="0"/>
                <a:cs typeface="Times New Roman" pitchFamily="18" charset="0"/>
              </a:rPr>
              <a:t>diễn cảm bài thơ “Thăm nhà bà</a:t>
            </a:r>
            <a:r>
              <a:rPr lang="vi-VN"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a:t>
            </a:r>
          </a:p>
          <a:p>
            <a:r>
              <a:rPr lang="vi-VN"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vi-VN"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vi-VN"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Trẻ cảm </a:t>
            </a:r>
            <a:r>
              <a:rPr lang="vi-VN" sz="2500" dirty="0">
                <a:ln w="0"/>
                <a:effectLst>
                  <a:outerShdw blurRad="38100" dist="19050" dir="2700000" algn="tl" rotWithShape="0">
                    <a:schemeClr val="dk1">
                      <a:alpha val="40000"/>
                    </a:schemeClr>
                  </a:outerShdw>
                </a:effectLst>
                <a:latin typeface="Times New Roman" pitchFamily="18" charset="0"/>
                <a:cs typeface="Times New Roman" pitchFamily="18" charset="0"/>
              </a:rPr>
              <a:t>nhận được hình ảnh trong bài thơ: Bạn nhỏ thật là thân thiết khi nhìn thấy đàn gà nhà </a:t>
            </a:r>
            <a:r>
              <a:rPr lang="vi-VN"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bà.</a:t>
            </a:r>
          </a:p>
          <a:p>
            <a:r>
              <a:rPr lang="vi-VN"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vi-VN" sz="2500" dirty="0">
                <a:ln w="0"/>
                <a:effectLst>
                  <a:outerShdw blurRad="38100" dist="19050" dir="2700000" algn="tl" rotWithShape="0">
                    <a:schemeClr val="dk1">
                      <a:alpha val="40000"/>
                    </a:schemeClr>
                  </a:outerShdw>
                </a:effectLst>
                <a:latin typeface="Times New Roman" pitchFamily="18" charset="0"/>
                <a:cs typeface="Times New Roman" pitchFamily="18" charset="0"/>
              </a:rPr>
              <a:t>Trẻ biết lắng nghe và mạnh dạn trả lời câu hỏi đúng theo yêu cầu của cô rõ ràng, mạch lạc.</a:t>
            </a:r>
            <a:endPar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a:p>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3. </a:t>
            </a:r>
            <a:r>
              <a:rPr lang="en-US" sz="2500" dirty="0" err="1">
                <a:ln w="0"/>
                <a:effectLst>
                  <a:outerShdw blurRad="38100" dist="19050" dir="2700000" algn="tl" rotWithShape="0">
                    <a:schemeClr val="dk1">
                      <a:alpha val="40000"/>
                    </a:schemeClr>
                  </a:outerShdw>
                </a:effectLst>
                <a:latin typeface="Times New Roman" pitchFamily="18" charset="0"/>
                <a:cs typeface="Times New Roman" pitchFamily="18" charset="0"/>
              </a:rPr>
              <a:t>Thái</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a:ln w="0"/>
                <a:effectLst>
                  <a:outerShdw blurRad="38100" dist="19050" dir="2700000" algn="tl" rotWithShape="0">
                    <a:schemeClr val="dk1">
                      <a:alpha val="40000"/>
                    </a:schemeClr>
                  </a:outerShdw>
                </a:effectLst>
                <a:latin typeface="Times New Roman" pitchFamily="18" charset="0"/>
                <a:cs typeface="Times New Roman" pitchFamily="18" charset="0"/>
              </a:rPr>
              <a:t>độ</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a:t>
            </a:r>
            <a:endParaRPr lang="vi-VN" sz="25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a:p>
            <a:r>
              <a:rPr lang="vi-VN"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  - </a:t>
            </a:r>
            <a:r>
              <a:rPr lang="vi-VN" sz="2500" dirty="0">
                <a:ln w="0"/>
                <a:effectLst>
                  <a:outerShdw blurRad="38100" dist="19050" dir="2700000" algn="tl" rotWithShape="0">
                    <a:schemeClr val="dk1">
                      <a:alpha val="40000"/>
                    </a:schemeClr>
                  </a:outerShdw>
                </a:effectLst>
                <a:latin typeface="Times New Roman" pitchFamily="18" charset="0"/>
                <a:cs typeface="Times New Roman" pitchFamily="18" charset="0"/>
              </a:rPr>
              <a:t>Trẻ hứng thú trong giờ học, tích cực tham gia vào các hoạt </a:t>
            </a:r>
            <a:r>
              <a:rPr lang="vi-VN"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đ</a:t>
            </a:r>
            <a:r>
              <a:rPr lang="en-US" sz="2500"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ộng</a:t>
            </a:r>
            <a:r>
              <a:rPr lang="vi-VN" sz="2500"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a:t>
            </a:r>
            <a:endParaRPr lang="vi-VN" sz="25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a:p>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vi-VN" sz="2500" dirty="0">
                <a:ln w="0"/>
                <a:effectLst>
                  <a:outerShdw blurRad="38100" dist="19050" dir="2700000" algn="tl" rotWithShape="0">
                    <a:schemeClr val="dk1">
                      <a:alpha val="40000"/>
                    </a:schemeClr>
                  </a:outerShdw>
                </a:effectLst>
                <a:latin typeface="Times New Roman" pitchFamily="18" charset="0"/>
                <a:cs typeface="Times New Roman" pitchFamily="18" charset="0"/>
              </a:rPr>
              <a:t>- Qua nội dung bài thơ trẻ cảm nhận được tình cảm của bạn nhỏ giành tặng bà: Bạn biết đến thăm bà và bạn còn biết yêu quý chăm sóc con vật nuôi giúp bà khi bà đi</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500" dirty="0" err="1">
                <a:ln w="0"/>
                <a:effectLst>
                  <a:outerShdw blurRad="38100" dist="19050" dir="2700000" algn="tl" rotWithShape="0">
                    <a:schemeClr val="dk1">
                      <a:alpha val="40000"/>
                    </a:schemeClr>
                  </a:outerShdw>
                </a:effectLst>
                <a:latin typeface="Times New Roman" pitchFamily="18" charset="0"/>
                <a:cs typeface="Times New Roman" pitchFamily="18" charset="0"/>
              </a:rPr>
              <a:t>vắng</a:t>
            </a:r>
            <a:r>
              <a:rPr lang="en-US" sz="2500" dirty="0">
                <a:ln w="0"/>
                <a:effectLst>
                  <a:outerShdw blurRad="38100" dist="19050" dir="2700000" algn="tl" rotWithShape="0">
                    <a:schemeClr val="dk1">
                      <a:alpha val="40000"/>
                    </a:schemeClr>
                  </a:outerShdw>
                </a:effectLst>
                <a:latin typeface="Times New Roman" pitchFamily="18" charset="0"/>
                <a:cs typeface="Times New Roman" pitchFamily="18" charset="0"/>
              </a:rPr>
              <a:t>.</a:t>
            </a:r>
          </a:p>
          <a:p>
            <a:pPr>
              <a:spcBef>
                <a:spcPct val="50000"/>
              </a:spcBef>
            </a:pPr>
            <a:endParaRPr lang="en-US" sz="28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8610988"/>
      </p:ext>
    </p:extLst>
  </p:cSld>
  <p:clrMapOvr>
    <a:masterClrMapping/>
  </p:clrMapOvr>
  <p:transition>
    <p:split orient="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ox(in)">
                                      <p:cBhvr>
                                        <p:cTn id="18" dur="500"/>
                                        <p:tgtEl>
                                          <p:spTgt spid="5">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ox(in)">
                                      <p:cBhvr>
                                        <p:cTn id="21" dur="500"/>
                                        <p:tgtEl>
                                          <p:spTgt spid="5">
                                            <p:txEl>
                                              <p:pRg st="4" end="4"/>
                                            </p:txEl>
                                          </p:spTgt>
                                        </p:tgtEl>
                                      </p:cBhvr>
                                    </p:animEffect>
                                  </p:childTnLst>
                                </p:cTn>
                              </p:par>
                            </p:childTnLst>
                          </p:cTn>
                        </p:par>
                        <p:par>
                          <p:cTn id="22" fill="hold">
                            <p:stCondLst>
                              <p:cond delay="1500"/>
                            </p:stCondLst>
                            <p:childTnLst>
                              <p:par>
                                <p:cTn id="23" presetID="4" presetClass="entr" presetSubtype="16" fill="hold" nodeType="after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ox(in)">
                                      <p:cBhvr>
                                        <p:cTn id="25" dur="500"/>
                                        <p:tgtEl>
                                          <p:spTgt spid="5">
                                            <p:txEl>
                                              <p:pRg st="5" end="5"/>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ox(in)">
                                      <p:cBhvr>
                                        <p:cTn id="28" dur="500"/>
                                        <p:tgtEl>
                                          <p:spTgt spid="5">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ox(in)">
                                      <p:cBhvr>
                                        <p:cTn id="31" dur="500"/>
                                        <p:tgtEl>
                                          <p:spTgt spid="5">
                                            <p:txEl>
                                              <p:pRg st="7" end="7"/>
                                            </p:txEl>
                                          </p:spTgt>
                                        </p:tgtEl>
                                      </p:cBhvr>
                                    </p:animEffect>
                                  </p:childTnLst>
                                </p:cTn>
                              </p:par>
                            </p:childTnLst>
                          </p:cTn>
                        </p:par>
                        <p:par>
                          <p:cTn id="32" fill="hold">
                            <p:stCondLst>
                              <p:cond delay="2000"/>
                            </p:stCondLst>
                            <p:childTnLst>
                              <p:par>
                                <p:cTn id="33" presetID="4" presetClass="entr" presetSubtype="16" fill="hold" nodeType="after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box(in)">
                                      <p:cBhvr>
                                        <p:cTn id="35" dur="500"/>
                                        <p:tgtEl>
                                          <p:spTgt spid="5">
                                            <p:txEl>
                                              <p:pRg st="8" end="8"/>
                                            </p:txEl>
                                          </p:spTgt>
                                        </p:tgtEl>
                                      </p:cBhvr>
                                    </p:animEffect>
                                  </p:childTnLst>
                                </p:cTn>
                              </p:par>
                              <p:par>
                                <p:cTn id="36" presetID="4" presetClass="entr" presetSubtype="16" fill="hold"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box(in)">
                                      <p:cBhvr>
                                        <p:cTn id="38" dur="500"/>
                                        <p:tgtEl>
                                          <p:spTgt spid="5">
                                            <p:txEl>
                                              <p:pRg st="9" end="9"/>
                                            </p:txEl>
                                          </p:spTgt>
                                        </p:tgtEl>
                                      </p:cBhvr>
                                    </p:animEffect>
                                  </p:childTnLst>
                                </p:cTn>
                              </p:par>
                              <p:par>
                                <p:cTn id="39" presetID="4" presetClass="entr" presetSubtype="16" fill="hold"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box(in)">
                                      <p:cBhvr>
                                        <p:cTn id="41"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714006" y="5986626"/>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946" y="489899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60946" y="2708967"/>
            <a:ext cx="2180184" cy="1200329"/>
          </a:xfrm>
          <a:prstGeom prst="rect">
            <a:avLst/>
          </a:prstGeom>
          <a:noFill/>
        </p:spPr>
        <p:txBody>
          <a:bodyPr wrap="square" rtlCol="0">
            <a:spAutoFit/>
          </a:bodyPr>
          <a:lstStyle/>
          <a:p>
            <a:r>
              <a:rPr lang="vi-VN" b="1" dirty="0">
                <a:solidFill>
                  <a:srgbClr val="0070C0"/>
                </a:solidFill>
                <a:latin typeface="Times New Roman" pitchFamily="18" charset="0"/>
                <a:cs typeface="Times New Roman" pitchFamily="18" charset="0"/>
              </a:rPr>
              <a:t>Chúng </a:t>
            </a:r>
            <a:r>
              <a:rPr lang="en-US" b="1" dirty="0" err="1" smtClean="0">
                <a:solidFill>
                  <a:srgbClr val="0070C0"/>
                </a:solidFill>
                <a:latin typeface="Times New Roman" pitchFamily="18" charset="0"/>
                <a:cs typeface="Times New Roman" pitchFamily="18" charset="0"/>
              </a:rPr>
              <a:t>lật</a:t>
            </a:r>
            <a:r>
              <a:rPr lang="en-US" b="1" dirty="0" smtClean="0">
                <a:solidFill>
                  <a:srgbClr val="0070C0"/>
                </a:solidFill>
                <a:latin typeface="Times New Roman" pitchFamily="18" charset="0"/>
                <a:cs typeface="Times New Roman" pitchFamily="18" charset="0"/>
              </a:rPr>
              <a:t> đ</a:t>
            </a:r>
            <a:r>
              <a:rPr lang="vi-VN" b="1" dirty="0" smtClean="0">
                <a:solidFill>
                  <a:srgbClr val="0070C0"/>
                </a:solidFill>
                <a:latin typeface="Times New Roman" pitchFamily="18" charset="0"/>
                <a:cs typeface="Times New Roman" pitchFamily="18" charset="0"/>
              </a:rPr>
              <a:t>ật</a:t>
            </a:r>
          </a:p>
          <a:p>
            <a:r>
              <a:rPr lang="vi-VN" b="1" dirty="0">
                <a:solidFill>
                  <a:srgbClr val="0070C0"/>
                </a:solidFill>
                <a:latin typeface="Times New Roman" pitchFamily="18" charset="0"/>
                <a:cs typeface="Times New Roman" pitchFamily="18" charset="0"/>
              </a:rPr>
              <a:t>Chạy </a:t>
            </a:r>
            <a:r>
              <a:rPr lang="vi-VN" b="1" dirty="0" smtClean="0">
                <a:solidFill>
                  <a:srgbClr val="0070C0"/>
                </a:solidFill>
                <a:latin typeface="Times New Roman" pitchFamily="18" charset="0"/>
                <a:cs typeface="Times New Roman" pitchFamily="18" charset="0"/>
              </a:rPr>
              <a:t>nhanh nhanh</a:t>
            </a:r>
          </a:p>
          <a:p>
            <a:r>
              <a:rPr lang="vi-VN" b="1" dirty="0">
                <a:solidFill>
                  <a:srgbClr val="0070C0"/>
                </a:solidFill>
                <a:latin typeface="Times New Roman" pitchFamily="18" charset="0"/>
                <a:cs typeface="Times New Roman" pitchFamily="18" charset="0"/>
              </a:rPr>
              <a:t>Xúm </a:t>
            </a:r>
            <a:r>
              <a:rPr lang="vi-VN" b="1" dirty="0" smtClean="0">
                <a:solidFill>
                  <a:srgbClr val="0070C0"/>
                </a:solidFill>
                <a:latin typeface="Times New Roman" pitchFamily="18" charset="0"/>
                <a:cs typeface="Times New Roman" pitchFamily="18" charset="0"/>
              </a:rPr>
              <a:t>vòng quanh</a:t>
            </a:r>
          </a:p>
          <a:p>
            <a:r>
              <a:rPr lang="vi-VN" b="1" dirty="0">
                <a:solidFill>
                  <a:srgbClr val="0070C0"/>
                </a:solidFill>
                <a:latin typeface="Times New Roman" pitchFamily="18" charset="0"/>
                <a:cs typeface="Times New Roman" pitchFamily="18" charset="0"/>
              </a:rPr>
              <a:t>Kêu chiếp, chiếp</a:t>
            </a:r>
          </a:p>
        </p:txBody>
      </p:sp>
    </p:spTree>
    <p:extLst>
      <p:ext uri="{BB962C8B-B14F-4D97-AF65-F5344CB8AC3E}">
        <p14:creationId xmlns:p14="http://schemas.microsoft.com/office/powerpoint/2010/main" val="2684139870"/>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3.54167E-6 -4.44444E-6 C 0.00782 -0.00254 0.01133 -0.00532 0.0142 0.00625 C 0.01368 0.00718 0.00873 0.01436 0.00782 0.01482 C 0.00482 0.01667 -0.00169 0.01899 -0.00169 0.01922 C -0.00221 0.0169 -0.00325 0.01482 -0.00325 0.01274 C -0.00325 0.00718 0.00118 0.00209 -0.00481 0.01065 C -0.00638 0.00996 -0.00833 0.01019 -0.0095 0.00857 C -0.0108 0.00695 -0.01263 0.00325 -0.01106 0.00209 C -0.0095 0.00093 -0.00794 0.00487 -0.00638 0.00625 C -0.00586 0.00348 -0.00664 -0.00046 -0.00481 -0.00208 C -0.00312 -0.00393 0.0043 0.00325 0.00313 0.00625 C 0.00222 0.00834 -0.00091 0.00602 -0.00169 0.00417 C -0.00247 0.00278 -0.00052 0.00139 -3.54167E-6 -4.44444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4463" y="238702"/>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21287" y="3619395"/>
            <a:ext cx="903175" cy="112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8728024" y="5659426"/>
            <a:ext cx="609600" cy="609600"/>
          </a:xfrm>
          <a:prstGeom prst="rect">
            <a:avLst/>
          </a:prstGeom>
        </p:spPr>
      </p:pic>
      <p:sp>
        <p:nvSpPr>
          <p:cNvPr id="3" name="TextBox 2"/>
          <p:cNvSpPr txBox="1"/>
          <p:nvPr/>
        </p:nvSpPr>
        <p:spPr>
          <a:xfrm flipH="1">
            <a:off x="8728023" y="3709435"/>
            <a:ext cx="3344525" cy="2123658"/>
          </a:xfrm>
          <a:prstGeom prst="rect">
            <a:avLst/>
          </a:prstGeom>
          <a:noFill/>
        </p:spPr>
        <p:txBody>
          <a:bodyPr wrap="square" rtlCol="0">
            <a:spAutoFit/>
          </a:bodyPr>
          <a:lstStyle/>
          <a:p>
            <a:endParaRPr lang="en-US" dirty="0" smtClean="0">
              <a:solidFill>
                <a:srgbClr val="FF0000"/>
              </a:solidFill>
            </a:endParaRPr>
          </a:p>
          <a:p>
            <a:endParaRPr lang="en-US" dirty="0">
              <a:solidFill>
                <a:srgbClr val="FF0000"/>
              </a:solidFill>
            </a:endParaRPr>
          </a:p>
          <a:p>
            <a:r>
              <a:rPr lang="en-US" sz="3200"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32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chú</a:t>
            </a:r>
            <a:r>
              <a:rPr lang="en-US" sz="32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gà</a:t>
            </a:r>
            <a:r>
              <a:rPr lang="en-US" sz="32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sz="3200"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thì</a:t>
            </a:r>
            <a:r>
              <a:rPr lang="en-US" sz="32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mải</a:t>
            </a:r>
            <a:r>
              <a:rPr lang="en-US" sz="32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miết</a:t>
            </a:r>
            <a:r>
              <a:rPr lang="en-US" sz="32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nhặt</a:t>
            </a:r>
            <a:r>
              <a:rPr lang="en-US" sz="32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32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nào</a:t>
            </a:r>
            <a:r>
              <a:rPr lang="en-US" sz="32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2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6507798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4" name="chimes.wav"/>
          </p:stSnd>
        </p:sndAc>
      </p:transition>
    </mc:Choice>
    <mc:Fallback xmlns="">
      <p:transition spd="slow">
        <p:circle/>
        <p:sndAc>
          <p:stSnd>
            <p:snd r:embed="rId3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1.875E-6 -7.40741E-7 C 0.00156 -0.00671 0.00169 -0.01065 -0.00482 -0.01065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240" fill="hold"/>
                                        <p:tgtEl>
                                          <p:spTgt spid="2"/>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1153967spm5fzykd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48525"/>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4" y="-48526"/>
            <a:ext cx="12192000" cy="6906526"/>
          </a:xfrm>
          <a:prstGeom prst="rect">
            <a:avLst/>
          </a:prstGeom>
        </p:spPr>
      </p:pic>
      <p:sp>
        <p:nvSpPr>
          <p:cNvPr id="3" name="Rectangle 2"/>
          <p:cNvSpPr/>
          <p:nvPr/>
        </p:nvSpPr>
        <p:spPr>
          <a:xfrm>
            <a:off x="1827474" y="1530839"/>
            <a:ext cx="10059726" cy="1744839"/>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en-US" sz="5400" b="1" dirty="0" err="1" smtClean="0">
                <a:ln/>
                <a:solidFill>
                  <a:srgbClr val="FF0000"/>
                </a:solidFill>
              </a:rPr>
              <a:t>Khi</a:t>
            </a:r>
            <a:r>
              <a:rPr lang="en-US" sz="5400" b="1" dirty="0" smtClean="0">
                <a:ln/>
                <a:solidFill>
                  <a:srgbClr val="FF0000"/>
                </a:solidFill>
              </a:rPr>
              <a:t> </a:t>
            </a:r>
            <a:r>
              <a:rPr lang="en-US" sz="5400" b="1" dirty="0" err="1" smtClean="0">
                <a:ln/>
                <a:solidFill>
                  <a:srgbClr val="FF0000"/>
                </a:solidFill>
              </a:rPr>
              <a:t>thấy</a:t>
            </a:r>
            <a:r>
              <a:rPr lang="en-US" sz="5400" b="1" dirty="0" smtClean="0">
                <a:ln/>
                <a:solidFill>
                  <a:srgbClr val="FF0000"/>
                </a:solidFill>
              </a:rPr>
              <a:t> </a:t>
            </a:r>
            <a:r>
              <a:rPr lang="en-US" sz="5400" b="1" dirty="0" err="1" smtClean="0">
                <a:ln/>
                <a:solidFill>
                  <a:srgbClr val="FF0000"/>
                </a:solidFill>
              </a:rPr>
              <a:t>đàn</a:t>
            </a:r>
            <a:r>
              <a:rPr lang="en-US" sz="5400" b="1" dirty="0" smtClean="0">
                <a:ln/>
                <a:solidFill>
                  <a:srgbClr val="FF0000"/>
                </a:solidFill>
              </a:rPr>
              <a:t> </a:t>
            </a:r>
            <a:r>
              <a:rPr lang="en-US" sz="5400" b="1" dirty="0" err="1" smtClean="0">
                <a:ln/>
                <a:solidFill>
                  <a:srgbClr val="FF0000"/>
                </a:solidFill>
              </a:rPr>
              <a:t>gà</a:t>
            </a:r>
            <a:r>
              <a:rPr lang="en-US" sz="5400" b="1" dirty="0" smtClean="0">
                <a:ln/>
                <a:solidFill>
                  <a:srgbClr val="FF0000"/>
                </a:solidFill>
              </a:rPr>
              <a:t> </a:t>
            </a:r>
            <a:r>
              <a:rPr lang="en-US" sz="5400" b="1" dirty="0" err="1" smtClean="0">
                <a:ln/>
                <a:solidFill>
                  <a:srgbClr val="FF0000"/>
                </a:solidFill>
              </a:rPr>
              <a:t>nhặt</a:t>
            </a:r>
            <a:r>
              <a:rPr lang="en-US" sz="5400" b="1" dirty="0" smtClean="0">
                <a:ln/>
                <a:solidFill>
                  <a:srgbClr val="FF0000"/>
                </a:solidFill>
              </a:rPr>
              <a:t> </a:t>
            </a:r>
            <a:r>
              <a:rPr lang="en-US" sz="5400" b="1" dirty="0" err="1" smtClean="0">
                <a:ln/>
                <a:solidFill>
                  <a:srgbClr val="FF0000"/>
                </a:solidFill>
              </a:rPr>
              <a:t>thóc</a:t>
            </a:r>
            <a:r>
              <a:rPr lang="en-US" sz="5400" b="1" dirty="0" smtClean="0">
                <a:ln/>
                <a:solidFill>
                  <a:srgbClr val="FF0000"/>
                </a:solidFill>
              </a:rPr>
              <a:t> </a:t>
            </a:r>
            <a:r>
              <a:rPr lang="en-US" sz="5400" b="1" dirty="0" err="1" smtClean="0">
                <a:ln/>
                <a:solidFill>
                  <a:srgbClr val="FF0000"/>
                </a:solidFill>
              </a:rPr>
              <a:t>ngoài</a:t>
            </a:r>
            <a:r>
              <a:rPr lang="en-US" sz="5400" b="1" dirty="0" smtClean="0">
                <a:ln/>
                <a:solidFill>
                  <a:srgbClr val="FF0000"/>
                </a:solidFill>
              </a:rPr>
              <a:t> </a:t>
            </a:r>
            <a:r>
              <a:rPr lang="en-US" sz="5400" b="1" dirty="0" err="1" smtClean="0">
                <a:ln/>
                <a:solidFill>
                  <a:srgbClr val="FF0000"/>
                </a:solidFill>
              </a:rPr>
              <a:t>nắng</a:t>
            </a:r>
            <a:r>
              <a:rPr lang="en-US" sz="5400" b="1" dirty="0" smtClean="0">
                <a:ln/>
                <a:solidFill>
                  <a:srgbClr val="FF0000"/>
                </a:solidFill>
              </a:rPr>
              <a:t> </a:t>
            </a:r>
          </a:p>
          <a:p>
            <a:pPr algn="ctr">
              <a:lnSpc>
                <a:spcPct val="150000"/>
              </a:lnSpc>
            </a:pPr>
            <a:r>
              <a:rPr lang="en-US" sz="5400" b="1" dirty="0" err="1" smtClean="0">
                <a:ln/>
                <a:solidFill>
                  <a:srgbClr val="FF0000"/>
                </a:solidFill>
              </a:rPr>
              <a:t>bạn</a:t>
            </a:r>
            <a:r>
              <a:rPr lang="en-US" sz="5400" b="1" dirty="0" smtClean="0">
                <a:ln/>
                <a:solidFill>
                  <a:srgbClr val="FF0000"/>
                </a:solidFill>
              </a:rPr>
              <a:t> </a:t>
            </a:r>
            <a:r>
              <a:rPr lang="en-US" sz="5400" b="1" dirty="0" err="1" smtClean="0">
                <a:ln/>
                <a:solidFill>
                  <a:srgbClr val="FF0000"/>
                </a:solidFill>
              </a:rPr>
              <a:t>nhỏ</a:t>
            </a:r>
            <a:r>
              <a:rPr lang="en-US" sz="5400" b="1" dirty="0" smtClean="0">
                <a:ln/>
                <a:solidFill>
                  <a:srgbClr val="FF0000"/>
                </a:solidFill>
              </a:rPr>
              <a:t> </a:t>
            </a:r>
            <a:r>
              <a:rPr lang="en-US" sz="5400" b="1" dirty="0" err="1" smtClean="0">
                <a:ln/>
                <a:solidFill>
                  <a:srgbClr val="FF0000"/>
                </a:solidFill>
              </a:rPr>
              <a:t>đã</a:t>
            </a:r>
            <a:r>
              <a:rPr lang="en-US" sz="5400" b="1" dirty="0" smtClean="0">
                <a:ln/>
                <a:solidFill>
                  <a:srgbClr val="FF0000"/>
                </a:solidFill>
              </a:rPr>
              <a:t> </a:t>
            </a:r>
            <a:r>
              <a:rPr lang="en-US" sz="5400" b="1" dirty="0" err="1" smtClean="0">
                <a:ln/>
                <a:solidFill>
                  <a:srgbClr val="FF0000"/>
                </a:solidFill>
              </a:rPr>
              <a:t>giúp</a:t>
            </a:r>
            <a:r>
              <a:rPr lang="en-US" sz="5400" b="1" dirty="0" smtClean="0">
                <a:ln/>
                <a:solidFill>
                  <a:srgbClr val="FF0000"/>
                </a:solidFill>
              </a:rPr>
              <a:t> </a:t>
            </a:r>
            <a:r>
              <a:rPr lang="en-US" sz="5400" b="1" dirty="0" err="1" smtClean="0">
                <a:ln/>
                <a:solidFill>
                  <a:srgbClr val="FF0000"/>
                </a:solidFill>
              </a:rPr>
              <a:t>bà</a:t>
            </a:r>
            <a:r>
              <a:rPr lang="en-US" sz="5400" b="1" dirty="0" smtClean="0">
                <a:ln/>
                <a:solidFill>
                  <a:srgbClr val="FF0000"/>
                </a:solidFill>
              </a:rPr>
              <a:t> </a:t>
            </a:r>
            <a:r>
              <a:rPr lang="en-US" sz="5400" b="1" dirty="0" err="1" smtClean="0">
                <a:ln/>
                <a:solidFill>
                  <a:srgbClr val="FF0000"/>
                </a:solidFill>
              </a:rPr>
              <a:t>lùa</a:t>
            </a:r>
            <a:r>
              <a:rPr lang="en-US" sz="5400" b="1" dirty="0" smtClean="0">
                <a:ln/>
                <a:solidFill>
                  <a:srgbClr val="FF0000"/>
                </a:solidFill>
              </a:rPr>
              <a:t> </a:t>
            </a:r>
            <a:r>
              <a:rPr lang="en-US" sz="5400" b="1" dirty="0" err="1" smtClean="0">
                <a:ln/>
                <a:solidFill>
                  <a:srgbClr val="FF0000"/>
                </a:solidFill>
              </a:rPr>
              <a:t>đàn</a:t>
            </a:r>
            <a:r>
              <a:rPr lang="en-US" sz="5400" b="1" dirty="0" smtClean="0">
                <a:ln/>
                <a:solidFill>
                  <a:srgbClr val="FF0000"/>
                </a:solidFill>
              </a:rPr>
              <a:t> </a:t>
            </a:r>
            <a:r>
              <a:rPr lang="en-US" sz="5400" b="1" dirty="0" err="1" smtClean="0">
                <a:ln/>
                <a:solidFill>
                  <a:srgbClr val="FF0000"/>
                </a:solidFill>
              </a:rPr>
              <a:t>gà</a:t>
            </a:r>
            <a:r>
              <a:rPr lang="en-US" sz="5400" b="1" dirty="0" smtClean="0">
                <a:ln/>
                <a:solidFill>
                  <a:srgbClr val="FF0000"/>
                </a:solidFill>
              </a:rPr>
              <a:t> </a:t>
            </a:r>
            <a:r>
              <a:rPr lang="en-US" sz="5400" b="1" dirty="0" err="1" smtClean="0">
                <a:ln/>
                <a:solidFill>
                  <a:srgbClr val="FF0000"/>
                </a:solidFill>
              </a:rPr>
              <a:t>vào</a:t>
            </a:r>
            <a:r>
              <a:rPr lang="en-US" sz="5400" b="1" dirty="0" smtClean="0">
                <a:ln/>
                <a:solidFill>
                  <a:srgbClr val="FF0000"/>
                </a:solidFill>
              </a:rPr>
              <a:t> </a:t>
            </a:r>
            <a:r>
              <a:rPr lang="en-US" sz="5400" b="1" dirty="0" err="1" smtClean="0">
                <a:ln/>
                <a:solidFill>
                  <a:srgbClr val="FF0000"/>
                </a:solidFill>
              </a:rPr>
              <a:t>đâu</a:t>
            </a:r>
            <a:r>
              <a:rPr lang="en-US" sz="5400" b="1" dirty="0" smtClean="0">
                <a:ln/>
                <a:solidFill>
                  <a:srgbClr val="FF0000"/>
                </a:solidFill>
              </a:rPr>
              <a:t> </a:t>
            </a:r>
            <a:r>
              <a:rPr lang="en-US" sz="5400" b="1" dirty="0" err="1" smtClean="0">
                <a:ln/>
                <a:solidFill>
                  <a:srgbClr val="FF0000"/>
                </a:solidFill>
              </a:rPr>
              <a:t>nhỉ</a:t>
            </a:r>
            <a:r>
              <a:rPr lang="vi-VN" sz="5400" b="1" dirty="0" smtClean="0">
                <a:ln/>
                <a:solidFill>
                  <a:srgbClr val="FF0000"/>
                </a:solidFill>
              </a:rPr>
              <a:t>?</a:t>
            </a:r>
            <a:endParaRPr lang="vi-VN" sz="5400" b="1" dirty="0">
              <a:ln/>
              <a:solidFill>
                <a:srgbClr val="FF0000"/>
              </a:solidFill>
            </a:endParaRPr>
          </a:p>
        </p:txBody>
      </p:sp>
      <p:pic>
        <p:nvPicPr>
          <p:cNvPr id="6"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122" y="3467101"/>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69797" y="3574016"/>
            <a:ext cx="353932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73861" y="892664"/>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709095"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1079517"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125200" y="-59674"/>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870412"/>
      </p:ext>
    </p:extLst>
  </p:cSld>
  <p:clrMapOvr>
    <a:masterClrMapping/>
  </p:clrMapOvr>
  <p:transition spd="slow">
    <p:fade/>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13242 0.04676 C 0.14049 0.05417 0.14974 0.06273 0.15325 0.07245 C 0.15794 0.08357 0.15989 0.09699 0.16184 0.10995 C 0.16367 0.12292 0.16184 0.13403 0.15989 0.14607 C 0.15794 0.15694 0.15455 0.16921 0.14778 0.17917 C 0.14153 0.18889 0.13177 0.19699 0.12057 0.20324 C 0.11041 0.20926 0.09882 0.21319 0.08671 0.21528 C 0.07421 0.2169 0.06211 0.2169 0.05182 0.21528 C 0.03932 0.21319 0.0289 0.20833 0.01979 0.20023 C 0.01067 0.19329 0.00273 0.18403 -0.00144 0.17315 C -0.00625 0.16319 -0.00821 0.14931 -0.00821 0.13796 C -0.00964 0.12708 -0.00821 0.11389 -0.00339 0.10301 C 0.00143 0.09282 0.01067 0.08449 0.02239 0.08079 C 0.03411 0.07755 0.04609 0.08171 0.05468 0.08889 C 0.06158 0.09607 0.06679 0.10694 0.06744 0.11991 C 0.06744 0.1331 0.06679 0.14491 0.06158 0.15532 C 0.05664 0.16528 0.05742 0.1669 0.03776 0.18032 C 0.01979 0.19421 0.00143 0.19005 -0.00964 0.1912 C -0.02006 0.1912 -0.02917 0.18727 -0.04063 0.18333 C -0.05235 0.17824 -0.06211 0.16921 -0.06888 0.16111 C -0.07618 0.15324 -0.07904 0.14306 -0.08334 0.12708 C -0.0931 0.11551 -0.08295 0.05532 -0.09688 0.04444 C -0.11094 0.03357 -0.15222 0.05324 -0.16771 0.06204 C -0.18086 0.06782 -0.20352 0.14213 -0.2224 0.14375 C -0.24141 0.14514 -0.25651 0.0581 -0.28217 0.0713 C -0.30808 0.08472 -0.33685 0.23912 -0.37748 0.22384 C -0.44427 0.23218 -0.39115 0.07338 -0.43542 0.05347 C -0.46875 0.03472 -0.55756 -0.01018 -0.60313 0.01111 C -0.64857 0.03264 -0.6668 0.19167 -0.70847 0.18194 C -0.75013 0.17222 -0.7823 -0.08056 -0.853 -0.04676 C -0.95873 -0.02477 -1.0336 0.17569 -1.07084 0.18449 " pathEditMode="relative" rAng="0" ptsTypes="AAAAAAAAAAAAAAAAAAAAAAAAAAAAAAA">
                                      <p:cBhvr>
                                        <p:cTn id="6" dur="5000" fill="hold"/>
                                        <p:tgtEl>
                                          <p:spTgt spid="8"/>
                                        </p:tgtEl>
                                        <p:attrNameLst>
                                          <p:attrName>ppt_x</p:attrName>
                                          <p:attrName>ppt_y</p:attrName>
                                        </p:attrNameLst>
                                      </p:cBhvr>
                                      <p:rCtr x="-58659" y="4051"/>
                                    </p:animMotion>
                                  </p:childTnLst>
                                </p:cTn>
                              </p:par>
                              <p:par>
                                <p:cTn id="7" presetID="48" presetClass="path" presetSubtype="0" repeatCount="indefinite" accel="50000" decel="50000" fill="hold" nodeType="withEffect">
                                  <p:stCondLst>
                                    <p:cond delay="0"/>
                                  </p:stCondLst>
                                  <p:childTnLst>
                                    <p:animMotion origin="layout" path="M 0.10104 0.00255 C 0.10872 0.01019 0.11797 0.01898 0.12161 0.02894 C 0.12591 0.04005 0.12799 0.05324 0.13008 0.06621 C 0.13203 0.0794 0.13008 0.09051 0.12799 0.10255 C 0.12591 0.11343 0.12292 0.1257 0.11602 0.13565 C 0.10964 0.14537 0.09987 0.15347 0.08893 0.15972 C 0.07865 0.16574 0.06719 0.16968 0.05469 0.17176 C 0.04271 0.17338 0.03073 0.17338 0.02005 0.17176 C 0.00807 0.16968 -0.00273 0.16482 -0.01224 0.15671 C -0.02135 0.14977 -0.02917 0.14051 -0.03346 0.12963 C -0.03828 0.11968 -0.03984 0.10579 -0.03984 0.09445 C -0.04128 0.08357 -0.03984 0.07014 -0.03503 0.05949 C -0.03021 0.04908 -0.02135 0.04074 -0.00898 0.03704 C 0.00247 0.03403 0.01445 0.03796 0.02292 0.04514 C 0.02982 0.05232 0.0349 0.06343 0.0362 0.07639 C 0.0362 0.08958 0.0349 0.10139 0.02982 0.11181 C 0.025 0.12176 0.02578 0.12338 0.00599 0.13681 C -0.01224 0.1507 -0.03021 0.14653 -0.04128 0.14769 C -0.05182 0.14769 -0.06094 0.14375 -0.07227 0.13982 C -0.08372 0.13472 -0.09414 0.1257 -0.10065 0.11759 C -0.1082 0.10972 -0.11094 0.09954 -0.11523 0.08357 C -0.125 0.07176 -0.11458 0.01134 -0.12865 0.00046 C -0.14271 -0.01042 -0.18385 0.00926 -0.19974 0.01829 C -0.21276 0.02408 -0.23516 0.09861 -0.25417 0.10023 C -0.27305 0.10162 -0.28815 0.01412 -0.31406 0.02778 C -0.34023 0.04121 -0.36836 0.1956 -0.40937 0.18033 C -0.47578 0.18866 -0.42266 0.02963 -0.46706 0.00972 C -0.49609 -0.01412 -0.64193 0.19421 -0.6681 0.20046 C -0.70885 0.20671 -0.7681 0.05857 -0.77643 0.0294 C -0.82526 -0.00648 -0.91758 0.07083 -0.94961 0.06366 C -0.98151 0.05648 -0.96693 -0.01412 -0.96823 -0.01412 " pathEditMode="relative" rAng="0" ptsTypes="AAAAAAAAAAAAAAAAAAAAAAAAAAAAAAA">
                                      <p:cBhvr>
                                        <p:cTn id="8" dur="5000" fill="hold"/>
                                        <p:tgtEl>
                                          <p:spTgt spid="11"/>
                                        </p:tgtEl>
                                        <p:attrNameLst>
                                          <p:attrName>ppt_x</p:attrName>
                                          <p:attrName>ppt_y</p:attrName>
                                        </p:attrNameLst>
                                      </p:cBhvr>
                                      <p:rCtr x="-52083" y="9074"/>
                                    </p:animMotion>
                                  </p:childTnLst>
                                </p:cTn>
                              </p:par>
                              <p:par>
                                <p:cTn id="9" presetID="6" presetClass="entr" presetSubtype="16"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66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742606" y="4897761"/>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93463" y="5759648"/>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376" y="334290"/>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08491" y="3130148"/>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439236"/>
            <a:ext cx="2133600" cy="3470515"/>
            <a:chOff x="1200" y="1344"/>
            <a:chExt cx="1632" cy="3126"/>
          </a:xfrm>
        </p:grpSpPr>
        <p:pic>
          <p:nvPicPr>
            <p:cNvPr id="35" name="Picture 13"/>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7462" y="4712783"/>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22226" y="331336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1658600" y="217922"/>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835978" y="4440980"/>
            <a:ext cx="2520779" cy="830997"/>
          </a:xfrm>
          <a:prstGeom prst="rect">
            <a:avLst/>
          </a:prstGeom>
          <a:noFill/>
        </p:spPr>
        <p:txBody>
          <a:bodyPr wrap="square" rtlCol="0">
            <a:spAutoFit/>
          </a:bodyPr>
          <a:lstStyle/>
          <a:p>
            <a:r>
              <a:rPr lang="en-US" sz="2400" dirty="0" err="1" smtClean="0"/>
              <a:t>Lùa</a:t>
            </a:r>
            <a:r>
              <a:rPr lang="en-US" sz="2400" dirty="0" smtClean="0"/>
              <a:t> </a:t>
            </a:r>
            <a:r>
              <a:rPr lang="en-US" sz="2400" dirty="0" err="1" smtClean="0"/>
              <a:t>vào</a:t>
            </a:r>
            <a:r>
              <a:rPr lang="en-US" sz="2400" dirty="0" smtClean="0"/>
              <a:t> </a:t>
            </a:r>
            <a:r>
              <a:rPr lang="en-US" sz="2400" dirty="0" err="1" smtClean="0"/>
              <a:t>bóng</a:t>
            </a:r>
            <a:r>
              <a:rPr lang="en-US" sz="2400" dirty="0" smtClean="0"/>
              <a:t> </a:t>
            </a:r>
            <a:r>
              <a:rPr lang="en-US" sz="2400" dirty="0" err="1" smtClean="0"/>
              <a:t>mát</a:t>
            </a:r>
            <a:endParaRPr lang="en-US" sz="2400" dirty="0"/>
          </a:p>
        </p:txBody>
      </p:sp>
    </p:spTree>
    <p:extLst>
      <p:ext uri="{BB962C8B-B14F-4D97-AF65-F5344CB8AC3E}">
        <p14:creationId xmlns:p14="http://schemas.microsoft.com/office/powerpoint/2010/main" val="224614973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2.70833E-6 7.40741E-7 C -2.70833E-6 0.00023 -0.00104 0.00417 -0.00169 0.00625 C -0.0026 0.00856 -0.00377 0.01065 -0.00481 0.01273 C -0.01666 0.01111 -0.02135 0.01204 -0.03021 0.00417 C -0.05169 0.01805 -0.02252 -0.00208 -0.04127 0.01481 C -0.04687 0.01991 -0.05872 0.02153 -0.0651 0.02315 C -0.08802 0.02037 -0.08177 0.0162 -0.10481 0.01898 C -0.11002 0.01829 -0.11549 0.01852 -0.1207 0.0169 C -0.12461 0.01551 -0.12448 0.00741 -0.13177 0.00417 C -0.13476 0.02037 -0.14375 0.03055 -0.1556 0.03588 C -0.16354 0.03518 -0.17174 0.03588 -0.17955 0.0338 C -0.18242 0.0331 -0.18437 0.02893 -0.18737 0.02755 C -0.19075 0.02593 -0.19479 0.02593 -0.19843 0.02523 C -0.21302 0.0287 -0.22773 0.04005 -0.24284 0.04005 " pathEditMode="relative" rAng="0" ptsTypes="AAAAAAAAAAAAAA">
                                      <p:cBhvr>
                                        <p:cTn id="8" dur="5000" fill="hold"/>
                                        <p:tgtEl>
                                          <p:spTgt spid="9"/>
                                        </p:tgtEl>
                                        <p:attrNameLst>
                                          <p:attrName>ppt_x</p:attrName>
                                          <p:attrName>ppt_y</p:attrName>
                                        </p:attrNameLst>
                                      </p:cBhvr>
                                      <p:rCtr x="-12148" y="1991"/>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1.45833E-6 1.85185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1.66667E-6 -2.59259E-6 C -0.00833 -0.00185 -0.01237 -0.00254 -0.01914 -0.00833 C -0.0319 -0.00486 -0.02878 -0.00301 -0.04284 -0.00833 C -0.05169 -0.04514 -0.11159 -0.01389 -0.13972 -0.01041 C -0.16966 0.01621 -0.21706 0.00926 -0.25091 0.01273 C -0.26185 0.01505 -0.27188 0.0206 -0.28268 0.02338 C -0.28646 0.02431 -0.29427 0.02547 -0.29844 0.02755 C -0.30065 0.02871 -0.30261 0.03102 -0.30482 0.03172 C -0.31159 0.03403 -0.31862 0.03426 -0.32539 0.03611 C -0.33633 0.0456 -0.33125 0.04283 -0.33972 0.04653 C -0.34948 0.04213 -0.35156 0.03681 -0.36198 0.03403 C -0.36406 0.03264 -0.36602 0.03056 -0.36823 0.02963 C -0.3724 0.02778 -0.38086 0.02547 -0.38086 0.0257 C -0.39844 0.0331 -0.37227 0.02107 -0.3905 0.03172 C -0.39636 0.03519 -0.40091 0.03542 -0.40638 0.04028 C -0.4069 0.04236 -0.40638 0.04607 -0.40794 0.04653 C -0.41081 0.04722 -0.41315 0.04236 -0.41602 0.04236 C -0.42513 0.04236 -0.43386 0.04722 -0.44284 0.04885 C -0.46341 0.05672 -0.44414 0.05023 -0.47149 0.0551 C -0.47578 0.05579 -0.48542 0.06111 -0.48893 0.05926 C -0.49076 0.0581 -0.48893 0.05371 -0.48893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0.00052 2.59259E-6 C -0.0069 0.00856 -0.00326 0.00393 -0.01641 0.01481 C -0.01888 0.0169 -0.02422 0.02106 -0.02422 0.02129 C -0.03164 0.03588 -0.02214 0.01875 -0.03373 0.03171 C -0.03698 0.03518 -0.03841 0.04097 -0.04219 0.04444 C -0.0517 0.05509 -0.06797 0.0537 -0.07865 0.05486 C -0.07891 0.05694 -0.07865 0.06041 -0.07982 0.06134 C -0.08229 0.0625 -0.0888 0.05717 -0.09128 0.05694 C -0.10196 0.05555 -0.11315 0.05555 -0.12448 0.05486 C -0.12722 0.05347 -0.13073 0.05162 -0.13347 0.05069 C -0.1375 0.04953 -0.14115 0.05046 -0.14479 0.04861 C -0.15235 0.04467 -0.15495 0.03703 -0.1625 0.03379 C -0.17917 0.03588 -0.19961 0.03796 -0.21615 0.04213 C -0.22305 0.04375 -0.22735 0.04907 -0.23529 0.05069 C -0.23763 0.05208 -0.24037 0.05486 -0.24297 0.05486 C -0.25013 0.05486 -0.25729 0.0537 -0.26407 0.05069 C -0.27175 0.04699 -0.28021 0.03426 -0.28776 0.02963 C -0.28998 0.02824 -0.2931 0.02847 -0.29558 0.02731 C -0.3043 0.02384 -0.30482 0.02199 -0.31315 0.01481 C -0.31511 0.01319 -0.31745 0.01342 -0.3194 0.0125 C -0.32279 0.01111 -0.3293 0.00833 -0.3293 0.00856 C -0.36003 0.01134 -0.3405 0.00486 -0.35912 0.01898 C -0.36641 0.0243 -0.36185 0.01713 -0.36862 0.02523 C -0.3724 0.02916 -0.3737 0.03611 -0.378 0.03796 C -0.38086 0.03935 -0.3875 0.04213 -0.3875 0.04236 C -0.3961 0.03125 -0.41315 0.03333 -0.42422 0.03171 C -0.45834 0.0199 -0.41133 0.03518 -0.4543 0.02523 C -0.45768 0.02453 -0.46081 0.02245 -0.46367 0.02106 C -0.4655 0.02037 -0.46836 0.01898 -0.46836 0.01921 C -0.48008 0.02153 -0.49206 0.02338 -0.50326 0.02731 C -0.50534 0.02801 -0.50742 0.02893 -0.50951 0.02963 C -0.51263 0.03055 -0.51914 0.03171 -0.51914 0.03194 " pathEditMode="relative" rAng="0" ptsTypes="AAAAAAAAAAAAAAAAAAAAAAAAAAAAAAAA">
                                      <p:cBhvr>
                                        <p:cTn id="22" dur="2000" fill="hold"/>
                                        <p:tgtEl>
                                          <p:spTgt spid="17"/>
                                        </p:tgtEl>
                                        <p:attrNameLst>
                                          <p:attrName>ppt_x</p:attrName>
                                          <p:attrName>ppt_y</p:attrName>
                                        </p:attrNameLst>
                                      </p:cBhvr>
                                      <p:rCtr x="-25938"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par>
                                <p:cTn id="29" presetID="48" presetClass="path" presetSubtype="0" accel="50000" decel="50000" fill="hold" nodeType="withEffect">
                                  <p:stCondLst>
                                    <p:cond delay="0"/>
                                  </p:stCondLst>
                                  <p:childTnLst>
                                    <p:animMotion origin="layout" path="M 0 -0.00069 C 0.00768 0.00579 0.01693 0.01505 0.02083 0.02431 C 0.02513 0.03565 0.02708 0.04861 0.02904 0.06157 C 0.03086 0.07454 0.02904 0.08542 0.02708 0.09792 C 0.02513 0.10857 0.02174 0.12107 0.01497 0.13056 C 0.00872 0.14051 -0.00104 0.14884 -0.01211 0.15509 C -0.0224 0.16111 -0.03398 0.16482 -0.04609 0.1669 C -0.0582 0.16852 -0.06875 0.20301 -0.08099 0.1669 C -0.09336 0.13148 -0.1112 -0.03843 -0.12031 -0.04653 C -0.12943 -0.05347 -0.15755 0.02361 -0.16159 0.0125 C -0.16641 0.00278 -0.14102 0.10116 -0.14102 0.08958 C -0.14206 0.0787 -0.14102 0.06505 -0.1362 0.05417 C -0.13138 0.04468 -0.12214 0.03634 -0.11003 0.03264 C -0.09844 0.02986 -0.08633 0.03333 -0.07812 0.04074 C -0.07122 0.04769 -0.06602 0.05833 -0.06497 0.07153 C -0.06497 0.08449 -0.06602 0.09653 -0.07122 0.10695 C -0.07617 0.1169 -0.07513 0.11852 -0.09505 0.13195 C -0.11302 0.14607 -0.19049 0.03912 -0.20117 0.04074 C -0.21198 0.04074 -0.16198 0.13889 -0.17318 0.13519 C -0.17708 0.12616 -0.27031 0.04005 -0.28177 0.0037 C -0.29336 -0.03194 -0.27135 -0.0125 -0.27669 -0.0213 C -0.28398 -0.0294 -0.25221 -0.05231 -0.25651 -0.06759 C -0.26602 -0.06759 -0.30508 -0.01968 -0.31367 -0.02153 C -0.32201 -0.02338 -0.2944 -0.08796 -0.30755 -0.07917 C -0.32083 -0.0706 -0.37695 0.02199 -0.39284 0.03056 C -0.40599 0.03657 -0.50625 -0.02245 -0.51784 -0.02824 C -0.52956 -0.03426 -0.46445 -0.05509 -0.46263 -0.0044 C -0.46107 0.04722 -0.44753 0.04282 -0.4888 0.02778 C -0.55521 0.03565 -0.5237 0.02523 -0.56797 0.00579 C -0.6125 -0.01412 -0.70469 0.07917 -0.72227 0.07083 " pathEditMode="relative" rAng="0" ptsTypes="AAAAAAAAAAAAAAAAAAAAAAAAAAAAAA">
                                      <p:cBhvr>
                                        <p:cTn id="30" dur="2000" fill="hold"/>
                                        <p:tgtEl>
                                          <p:spTgt spid="27"/>
                                        </p:tgtEl>
                                        <p:attrNameLst>
                                          <p:attrName>ppt_x</p:attrName>
                                          <p:attrName>ppt_y</p:attrName>
                                        </p:attrNameLst>
                                      </p:cBhvr>
                                      <p:rCtr x="-34635" y="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0"/>
            <a:ext cx="12192000" cy="6861030"/>
          </a:xfrm>
          <a:prstGeom prst="rect">
            <a:avLst/>
          </a:prstGeom>
        </p:spPr>
      </p:pic>
      <p:sp>
        <p:nvSpPr>
          <p:cNvPr id="6" name="Rectangle 5"/>
          <p:cNvSpPr/>
          <p:nvPr/>
        </p:nvSpPr>
        <p:spPr>
          <a:xfrm>
            <a:off x="618566" y="829251"/>
            <a:ext cx="11282082" cy="5531208"/>
          </a:xfrm>
          <a:prstGeom prst="rect">
            <a:avLst/>
          </a:prstGeom>
          <a:noFill/>
        </p:spPr>
        <p:txBody>
          <a:bodyPr wrap="none" lIns="91440" tIns="45720" rIns="91440" bIns="45720">
            <a:prstTxWarp prst="textArchUpPour">
              <a:avLst/>
            </a:prstTxWarp>
            <a:spAutoFit/>
          </a:bodyPr>
          <a:lstStyle/>
          <a:p>
            <a:pPr algn="ctr"/>
            <a:r>
              <a:rPr lang="vi-VN"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đọc cùng cô</a:t>
            </a:r>
          </a:p>
        </p:txBody>
      </p:sp>
      <p:pic>
        <p:nvPicPr>
          <p:cNvPr id="7"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8145" y="3467100"/>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6479" y="3533223"/>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978631"/>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8"/>
          <p:cNvGrpSpPr>
            <a:grpSpLocks/>
          </p:cNvGrpSpPr>
          <p:nvPr/>
        </p:nvGrpSpPr>
        <p:grpSpPr bwMode="auto">
          <a:xfrm rot="10800000">
            <a:off x="0" y="3733800"/>
            <a:ext cx="3048000" cy="3124200"/>
            <a:chOff x="3936" y="-15"/>
            <a:chExt cx="1817" cy="1788"/>
          </a:xfrm>
        </p:grpSpPr>
        <p:pic>
          <p:nvPicPr>
            <p:cNvPr id="12" name="Picture 9" descr="hoa-h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oa-d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hoa-d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8"/>
          <p:cNvGrpSpPr>
            <a:grpSpLocks/>
          </p:cNvGrpSpPr>
          <p:nvPr/>
        </p:nvGrpSpPr>
        <p:grpSpPr bwMode="auto">
          <a:xfrm rot="5400000">
            <a:off x="9175983" y="3768535"/>
            <a:ext cx="3048000" cy="3124200"/>
            <a:chOff x="3936" y="-15"/>
            <a:chExt cx="1817" cy="1788"/>
          </a:xfrm>
        </p:grpSpPr>
        <p:pic>
          <p:nvPicPr>
            <p:cNvPr id="16" name="Picture 9" descr="hoa-h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oa-d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hoa-d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0" descr="Buom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0691" y="5122325"/>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Buom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6308" y="3386650"/>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descr="sun12[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085450" y="-102435"/>
            <a:ext cx="2341380" cy="216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descr="sun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393976" y="115852"/>
            <a:ext cx="1721226" cy="149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hauYeuBa-BeMaiVy-576037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07213881"/>
      </p:ext>
    </p:extLst>
  </p:cSld>
  <p:clrMapOvr>
    <a:masterClrMapping/>
  </p:clrMapOvr>
  <mc:AlternateContent xmlns:mc="http://schemas.openxmlformats.org/markup-compatibility/2006" xmlns:p14="http://schemas.microsoft.com/office/powerpoint/2010/main">
    <mc:Choice Requires="p14">
      <p:transition spd="slow">
        <p14:glitter pattern="hexagon"/>
        <p:sndAc>
          <p:stSnd>
            <p:snd r:embed="rId4" name="chimes.wav"/>
          </p:stSnd>
        </p:sndAc>
      </p:transition>
    </mc:Choice>
    <mc:Fallback xmlns="">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4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40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225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189">
                <p:cTn id="18"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85213"/>
          </a:xfrm>
          <a:prstGeom prst="rect">
            <a:avLst/>
          </a:prstGeom>
        </p:spPr>
      </p:pic>
      <p:sp>
        <p:nvSpPr>
          <p:cNvPr id="7" name="Rectangle 6"/>
          <p:cNvSpPr/>
          <p:nvPr/>
        </p:nvSpPr>
        <p:spPr>
          <a:xfrm>
            <a:off x="2636884" y="1540776"/>
            <a:ext cx="9171100" cy="1323439"/>
          </a:xfrm>
          <a:prstGeom prst="rect">
            <a:avLst/>
          </a:prstGeom>
          <a:noFill/>
        </p:spPr>
        <p:txBody>
          <a:bodyPr wrap="none" lIns="91440" tIns="45720" rIns="91440" bIns="45720">
            <a:prstTxWarp prst="textWave2">
              <a:avLst/>
            </a:prstTxWarp>
            <a:spAutoFit/>
          </a:bodyPr>
          <a:lstStyle/>
          <a:p>
            <a:pPr algn="ctr"/>
            <a:r>
              <a:rPr lang="en-US" sz="4000" b="1" cap="none" spc="0"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Chúc</a:t>
            </a:r>
            <a:r>
              <a:rPr lang="en-US"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các</a:t>
            </a:r>
            <a:r>
              <a:rPr lang="en-US"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cô</a:t>
            </a:r>
            <a:r>
              <a:rPr lang="en-US"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mạnh</a:t>
            </a:r>
            <a:r>
              <a:rPr lang="en-US"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khỏe</a:t>
            </a:r>
            <a:r>
              <a:rPr lang="en-US"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công</a:t>
            </a:r>
            <a:r>
              <a:rPr lang="en-US"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tác</a:t>
            </a:r>
            <a:r>
              <a:rPr lang="en-US"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tốt</a:t>
            </a:r>
            <a:r>
              <a:rPr lang="en-US" sz="4000" b="1" cap="none" spc="0"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a:t>
            </a:r>
          </a:p>
          <a:p>
            <a:pPr algn="ctr"/>
            <a:r>
              <a:rPr lang="en-US" sz="4000" b="1" cap="none" spc="0"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Chúc</a:t>
            </a:r>
            <a:r>
              <a:rPr lang="en-US" sz="4000" b="1" cap="none" spc="0"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con </a:t>
            </a:r>
            <a:r>
              <a:rPr lang="en-US" sz="4000" b="1" cap="none" spc="0"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con</a:t>
            </a:r>
            <a:r>
              <a:rPr lang="en-US" sz="4000" b="1" cap="none" spc="0"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ngoan</a:t>
            </a:r>
            <a:r>
              <a:rPr lang="en-US"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ngoãn</a:t>
            </a:r>
            <a:r>
              <a:rPr lang="en-US"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cap="none" spc="0" dirty="0" err="1"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chăm</a:t>
            </a:r>
            <a:r>
              <a:rPr lang="en-US"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học</a:t>
            </a:r>
            <a:endParaRPr lang="vi-VN"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sp>
        <p:nvSpPr>
          <p:cNvPr id="8" name="Rectangle 7"/>
          <p:cNvSpPr/>
          <p:nvPr/>
        </p:nvSpPr>
        <p:spPr>
          <a:xfrm>
            <a:off x="1827909" y="308723"/>
            <a:ext cx="2784738" cy="923330"/>
          </a:xfrm>
          <a:prstGeom prst="rect">
            <a:avLst/>
          </a:prstGeom>
          <a:noFill/>
        </p:spPr>
        <p:txBody>
          <a:bodyPr wrap="none" lIns="91440" tIns="45720" rIns="91440" bIns="45720">
            <a:prstTxWarp prst="textChevron">
              <a:avLst/>
            </a:prstTxWarp>
            <a:spAutoFit/>
          </a:bodyPr>
          <a:lstStyle/>
          <a:p>
            <a:pPr algn="ctr"/>
            <a:r>
              <a:rPr lang="en-US" sz="5400" b="1" dirty="0" err="1" smtClean="0">
                <a:ln w="22225">
                  <a:solidFill>
                    <a:schemeClr val="accent2"/>
                  </a:solidFill>
                  <a:prstDash val="solid"/>
                </a:ln>
                <a:solidFill>
                  <a:schemeClr val="accent2">
                    <a:lumMod val="40000"/>
                    <a:lumOff val="60000"/>
                  </a:schemeClr>
                </a:solidFill>
              </a:rPr>
              <a:t>Kết</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thúc</a:t>
            </a:r>
            <a:endParaRPr lang="vi-VN" sz="5400" b="1" dirty="0">
              <a:ln w="22225">
                <a:solidFill>
                  <a:schemeClr val="accent2"/>
                </a:solidFill>
                <a:prstDash val="solid"/>
              </a:ln>
              <a:solidFill>
                <a:schemeClr val="accent2">
                  <a:lumMod val="40000"/>
                  <a:lumOff val="60000"/>
                </a:schemeClr>
              </a:solidFill>
            </a:endParaRPr>
          </a:p>
        </p:txBody>
      </p:sp>
      <p:sp>
        <p:nvSpPr>
          <p:cNvPr id="10" name="Rectangle 9"/>
          <p:cNvSpPr/>
          <p:nvPr/>
        </p:nvSpPr>
        <p:spPr>
          <a:xfrm>
            <a:off x="728871" y="715618"/>
            <a:ext cx="11820938" cy="4823792"/>
          </a:xfrm>
          <a:prstGeom prst="rect">
            <a:avLst/>
          </a:prstGeom>
          <a:noFill/>
        </p:spPr>
        <p:txBody>
          <a:bodyPr wrap="none" lIns="91440" tIns="45720" rIns="91440" bIns="45720">
            <a:prstTxWarp prst="textArchUpPour">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rgbClr val="FF0000"/>
                </a:solidFill>
              </a:rPr>
              <a:t>XIN</a:t>
            </a:r>
            <a:r>
              <a:rPr lang="en-US" sz="4400" b="1" dirty="0">
                <a:ln/>
                <a:solidFill>
                  <a:schemeClr val="accent3"/>
                </a:solidFill>
              </a:rPr>
              <a:t> </a:t>
            </a:r>
            <a:r>
              <a:rPr lang="en-US" sz="4400" b="1" dirty="0">
                <a:ln/>
                <a:solidFill>
                  <a:srgbClr val="FF0000"/>
                </a:solidFill>
              </a:rPr>
              <a:t>CHÀO VÀ HẸN GẶP </a:t>
            </a:r>
            <a:r>
              <a:rPr lang="en-US" sz="4400" b="1" dirty="0" smtClean="0">
                <a:ln/>
                <a:solidFill>
                  <a:srgbClr val="FF0000"/>
                </a:solidFill>
              </a:rPr>
              <a:t>LẠI!</a:t>
            </a:r>
            <a:endParaRPr lang="vi-VN" sz="4400" b="1" dirty="0">
              <a:ln/>
              <a:solidFill>
                <a:srgbClr val="FF0000"/>
              </a:solidFill>
            </a:endParaRPr>
          </a:p>
        </p:txBody>
      </p:sp>
      <p:pic>
        <p:nvPicPr>
          <p:cNvPr id="17"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696200" y="416627"/>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8877300" y="132213"/>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67670" y="132213"/>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320654" y="76260"/>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41496" y="247236"/>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58070" y="3204519"/>
            <a:ext cx="609600" cy="609600"/>
          </a:xfrm>
          <a:prstGeom prst="rect">
            <a:avLst/>
          </a:prstGeom>
        </p:spPr>
      </p:pic>
    </p:spTree>
    <p:extLst>
      <p:ext uri="{BB962C8B-B14F-4D97-AF65-F5344CB8AC3E}">
        <p14:creationId xmlns:p14="http://schemas.microsoft.com/office/powerpoint/2010/main" val="1579492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3" presetClass="exit" presetSubtype="32" fill="hold" grpId="1" nodeType="withEffect">
                                  <p:stCondLst>
                                    <p:cond delay="0"/>
                                  </p:stCondLst>
                                  <p:childTnLst>
                                    <p:anim calcmode="lin" valueType="num">
                                      <p:cBhvr>
                                        <p:cTn id="9" dur="3000"/>
                                        <p:tgtEl>
                                          <p:spTgt spid="8"/>
                                        </p:tgtEl>
                                        <p:attrNameLst>
                                          <p:attrName>ppt_w</p:attrName>
                                        </p:attrNameLst>
                                      </p:cBhvr>
                                      <p:tavLst>
                                        <p:tav tm="0">
                                          <p:val>
                                            <p:strVal val="ppt_w"/>
                                          </p:val>
                                        </p:tav>
                                        <p:tav tm="100000">
                                          <p:val>
                                            <p:fltVal val="0"/>
                                          </p:val>
                                        </p:tav>
                                      </p:tavLst>
                                    </p:anim>
                                    <p:anim calcmode="lin" valueType="num">
                                      <p:cBhvr>
                                        <p:cTn id="10" dur="3000"/>
                                        <p:tgtEl>
                                          <p:spTgt spid="8"/>
                                        </p:tgtEl>
                                        <p:attrNameLst>
                                          <p:attrName>ppt_h</p:attrName>
                                        </p:attrNameLst>
                                      </p:cBhvr>
                                      <p:tavLst>
                                        <p:tav tm="0">
                                          <p:val>
                                            <p:strVal val="ppt_h"/>
                                          </p:val>
                                        </p:tav>
                                        <p:tav tm="100000">
                                          <p:val>
                                            <p:fltVal val="0"/>
                                          </p:val>
                                        </p:tav>
                                      </p:tavLst>
                                    </p:anim>
                                    <p:set>
                                      <p:cBhvr>
                                        <p:cTn id="11" dur="1" fill="hold">
                                          <p:stCondLst>
                                            <p:cond delay="2999"/>
                                          </p:stCondLst>
                                        </p:cTn>
                                        <p:tgtEl>
                                          <p:spTgt spid="8"/>
                                        </p:tgtEl>
                                        <p:attrNameLst>
                                          <p:attrName>style.visibility</p:attrName>
                                        </p:attrNameLst>
                                      </p:cBhvr>
                                      <p:to>
                                        <p:strVal val="hidden"/>
                                      </p:to>
                                    </p:set>
                                  </p:childTnLst>
                                </p:cTn>
                              </p:par>
                              <p:par>
                                <p:cTn id="12" presetID="47"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0"/>
                                        <p:tgtEl>
                                          <p:spTgt spid="7">
                                            <p:txEl>
                                              <p:pRg st="0" end="0"/>
                                            </p:txEl>
                                          </p:spTgt>
                                        </p:tgtEl>
                                      </p:cBhvr>
                                    </p:animEffect>
                                    <p:anim calcmode="lin" valueType="num">
                                      <p:cBhvr>
                                        <p:cTn id="15"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5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0"/>
                                        <p:tgtEl>
                                          <p:spTgt spid="7">
                                            <p:txEl>
                                              <p:pRg st="1" end="1"/>
                                            </p:txEl>
                                          </p:spTgt>
                                        </p:tgtEl>
                                      </p:cBhvr>
                                    </p:animEffect>
                                    <p:anim calcmode="lin" valueType="num">
                                      <p:cBhvr>
                                        <p:cTn id="20"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xit" presetSubtype="0" fill="hold" grpId="0" nodeType="afterEffect">
                                  <p:stCondLst>
                                    <p:cond delay="5000"/>
                                  </p:stCondLst>
                                  <p:childTnLst>
                                    <p:animEffect transition="out" filter="fade">
                                      <p:cBhvr>
                                        <p:cTn id="24" dur="1000"/>
                                        <p:tgtEl>
                                          <p:spTgt spid="7">
                                            <p:txEl>
                                              <p:pRg st="0" end="0"/>
                                            </p:txEl>
                                          </p:spTgt>
                                        </p:tgtEl>
                                      </p:cBhvr>
                                    </p:animEffect>
                                    <p:anim calcmode="lin" valueType="num">
                                      <p:cBhvr>
                                        <p:cTn id="25"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7">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0" end="0"/>
                                            </p:txEl>
                                          </p:spTgt>
                                        </p:tgtEl>
                                        <p:attrNameLst>
                                          <p:attrName>style.visibility</p:attrName>
                                        </p:attrNameLst>
                                      </p:cBhvr>
                                      <p:to>
                                        <p:strVal val="hidden"/>
                                      </p:to>
                                    </p:set>
                                  </p:childTnLst>
                                </p:cTn>
                              </p:par>
                            </p:childTnLst>
                          </p:cTn>
                        </p:par>
                        <p:par>
                          <p:cTn id="28" fill="hold">
                            <p:stCondLst>
                              <p:cond delay="11000"/>
                            </p:stCondLst>
                            <p:childTnLst>
                              <p:par>
                                <p:cTn id="29" presetID="42" presetClass="exit" presetSubtype="0" fill="hold" grpId="0" nodeType="afterEffect">
                                  <p:stCondLst>
                                    <p:cond delay="2000"/>
                                  </p:stCondLst>
                                  <p:childTnLst>
                                    <p:animEffect transition="out" filter="fade">
                                      <p:cBhvr>
                                        <p:cTn id="30" dur="1000"/>
                                        <p:tgtEl>
                                          <p:spTgt spid="7">
                                            <p:txEl>
                                              <p:pRg st="1" end="1"/>
                                            </p:txEl>
                                          </p:spTgt>
                                        </p:tgtEl>
                                      </p:cBhvr>
                                    </p:animEffect>
                                    <p:anim calcmode="lin" valueType="num">
                                      <p:cBhvr>
                                        <p:cTn id="31"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32" dur="1000"/>
                                        <p:tgtEl>
                                          <p:spTgt spid="7">
                                            <p:txEl>
                                              <p:pRg st="1" end="1"/>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7">
                                            <p:txEl>
                                              <p:pRg st="1" end="1"/>
                                            </p:txEl>
                                          </p:spTgt>
                                        </p:tgtEl>
                                        <p:attrNameLst>
                                          <p:attrName>style.visibility</p:attrName>
                                        </p:attrNameLst>
                                      </p:cBhvr>
                                      <p:to>
                                        <p:strVal val="hidden"/>
                                      </p:to>
                                    </p:set>
                                  </p:childTnLst>
                                </p:cTn>
                              </p:par>
                              <p:par>
                                <p:cTn id="34" presetID="6" presetClass="entr" presetSubtype="16" fill="hold" grpId="0" nodeType="with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5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868">
                <p:cTn id="41" fill="hold" display="0">
                  <p:stCondLst>
                    <p:cond delay="indefinite"/>
                  </p:stCondLst>
                  <p:endCondLst>
                    <p:cond evt="onStopAudio" delay="0">
                      <p:tgtEl>
                        <p:sldTgt/>
                      </p:tgtEl>
                    </p:cond>
                  </p:endCondLst>
                </p:cTn>
                <p:tgtEl>
                  <p:spTgt spid="2"/>
                </p:tgtEl>
              </p:cMediaNode>
            </p:audio>
          </p:childTnLst>
        </p:cTn>
      </p:par>
    </p:tnLst>
    <p:bldLst>
      <p:bldP spid="7" grpId="0" build="allAtOnce"/>
      <p:bldP spid="8" grpId="0"/>
      <p:bldP spid="8" grpId="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66646"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473" y="5102518"/>
            <a:ext cx="13525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7" y="5038920"/>
            <a:ext cx="1352550"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409407" y="704411"/>
            <a:ext cx="77724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chemeClr val="accent2"/>
                </a:solidFill>
                <a:latin typeface="Times New Roman" pitchFamily="18" charset="0"/>
                <a:cs typeface="Times New Roman" pitchFamily="18" charset="0"/>
              </a:rPr>
              <a:t>II. CHUẨN BỊ:</a:t>
            </a:r>
            <a:endParaRPr lang="vi-VN" sz="2000" dirty="0">
              <a:solidFill>
                <a:schemeClr val="accent2"/>
              </a:solidFill>
              <a:latin typeface="Times New Roman" pitchFamily="18" charset="0"/>
              <a:cs typeface="Times New Roman" pitchFamily="18" charset="0"/>
            </a:endParaRPr>
          </a:p>
          <a:p>
            <a:r>
              <a:rPr lang="en-US" dirty="0">
                <a:solidFill>
                  <a:schemeClr val="accent2"/>
                </a:solidFill>
                <a:latin typeface="Times New Roman" pitchFamily="18" charset="0"/>
                <a:cs typeface="Times New Roman" pitchFamily="18" charset="0"/>
              </a:rPr>
              <a:t> </a:t>
            </a:r>
            <a:r>
              <a:rPr lang="vi-VN" sz="2400" dirty="0">
                <a:solidFill>
                  <a:schemeClr val="accent2"/>
                </a:solidFill>
                <a:latin typeface="Times New Roman" pitchFamily="18" charset="0"/>
                <a:cs typeface="Times New Roman" pitchFamily="18" charset="0"/>
              </a:rPr>
              <a:t>- </a:t>
            </a:r>
            <a:r>
              <a:rPr lang="en-US" sz="2400" dirty="0" err="1">
                <a:solidFill>
                  <a:schemeClr val="accent2"/>
                </a:solidFill>
                <a:latin typeface="Times New Roman" pitchFamily="18" charset="0"/>
                <a:cs typeface="Times New Roman" pitchFamily="18" charset="0"/>
              </a:rPr>
              <a:t>G</a:t>
            </a:r>
            <a:r>
              <a:rPr lang="en-US" sz="2400" dirty="0" err="1" smtClean="0">
                <a:solidFill>
                  <a:schemeClr val="accent2"/>
                </a:solidFill>
                <a:latin typeface="Times New Roman" pitchFamily="18" charset="0"/>
                <a:cs typeface="Times New Roman" pitchFamily="18" charset="0"/>
              </a:rPr>
              <a:t>iáo</a:t>
            </a:r>
            <a:r>
              <a:rPr lang="en-US" sz="2400" dirty="0" smtClean="0">
                <a:solidFill>
                  <a:schemeClr val="accent2"/>
                </a:solidFill>
                <a:latin typeface="Times New Roman" pitchFamily="18" charset="0"/>
                <a:cs typeface="Times New Roman" pitchFamily="18" charset="0"/>
              </a:rPr>
              <a:t> </a:t>
            </a:r>
            <a:r>
              <a:rPr lang="en-US" sz="2400" dirty="0" err="1" smtClean="0">
                <a:solidFill>
                  <a:schemeClr val="accent2"/>
                </a:solidFill>
                <a:latin typeface="Times New Roman" pitchFamily="18" charset="0"/>
                <a:cs typeface="Times New Roman" pitchFamily="18" charset="0"/>
              </a:rPr>
              <a:t>án</a:t>
            </a:r>
            <a:r>
              <a:rPr lang="en-US" sz="2400" dirty="0" smtClean="0">
                <a:solidFill>
                  <a:schemeClr val="accent2"/>
                </a:solidFill>
                <a:latin typeface="Times New Roman" pitchFamily="18" charset="0"/>
                <a:cs typeface="Times New Roman" pitchFamily="18" charset="0"/>
              </a:rPr>
              <a:t> </a:t>
            </a:r>
            <a:r>
              <a:rPr lang="en-US" sz="2400" dirty="0" err="1" smtClean="0">
                <a:solidFill>
                  <a:schemeClr val="accent2"/>
                </a:solidFill>
                <a:latin typeface="Times New Roman" pitchFamily="18" charset="0"/>
                <a:cs typeface="Times New Roman" pitchFamily="18" charset="0"/>
              </a:rPr>
              <a:t>điện</a:t>
            </a:r>
            <a:r>
              <a:rPr lang="en-US" sz="2400" dirty="0" smtClean="0">
                <a:solidFill>
                  <a:schemeClr val="accent2"/>
                </a:solidFill>
                <a:latin typeface="Times New Roman" pitchFamily="18" charset="0"/>
                <a:cs typeface="Times New Roman" pitchFamily="18" charset="0"/>
              </a:rPr>
              <a:t> </a:t>
            </a:r>
            <a:r>
              <a:rPr lang="en-US" sz="2400" dirty="0" err="1" smtClean="0">
                <a:solidFill>
                  <a:schemeClr val="accent2"/>
                </a:solidFill>
                <a:latin typeface="Times New Roman" pitchFamily="18" charset="0"/>
                <a:cs typeface="Times New Roman" pitchFamily="18" charset="0"/>
              </a:rPr>
              <a:t>tử</a:t>
            </a:r>
            <a:r>
              <a:rPr lang="en-US" sz="2400" dirty="0" smtClean="0">
                <a:solidFill>
                  <a:schemeClr val="accent2"/>
                </a:solidFill>
                <a:latin typeface="Times New Roman" pitchFamily="18" charset="0"/>
                <a:cs typeface="Times New Roman" pitchFamily="18" charset="0"/>
              </a:rPr>
              <a:t> </a:t>
            </a:r>
            <a:r>
              <a:rPr lang="en-US" sz="2400" dirty="0" err="1" smtClean="0">
                <a:solidFill>
                  <a:schemeClr val="accent2"/>
                </a:solidFill>
                <a:latin typeface="Times New Roman" pitchFamily="18" charset="0"/>
                <a:cs typeface="Times New Roman" pitchFamily="18" charset="0"/>
              </a:rPr>
              <a:t>powerpoint</a:t>
            </a:r>
            <a:endParaRPr lang="vi-VN" sz="2400" dirty="0" smtClean="0">
              <a:solidFill>
                <a:schemeClr val="accent2"/>
              </a:solidFill>
              <a:latin typeface="Times New Roman" pitchFamily="18" charset="0"/>
              <a:cs typeface="Times New Roman" pitchFamily="18" charset="0"/>
            </a:endParaRPr>
          </a:p>
          <a:p>
            <a:r>
              <a:rPr lang="vi-VN" sz="2400" dirty="0" smtClean="0">
                <a:solidFill>
                  <a:schemeClr val="accent2"/>
                </a:solidFill>
                <a:latin typeface="Times New Roman" pitchFamily="18" charset="0"/>
                <a:cs typeface="Times New Roman" pitchFamily="18" charset="0"/>
              </a:rPr>
              <a:t> - </a:t>
            </a:r>
            <a:r>
              <a:rPr lang="vi-VN" sz="2400" dirty="0">
                <a:solidFill>
                  <a:schemeClr val="accent2"/>
                </a:solidFill>
                <a:latin typeface="Times New Roman" pitchFamily="18" charset="0"/>
                <a:cs typeface="Times New Roman" pitchFamily="18" charset="0"/>
              </a:rPr>
              <a:t>Nhạc bài “ Cháu yêu bà”; </a:t>
            </a:r>
            <a:endParaRPr lang="en-US" sz="2400" dirty="0" smtClean="0">
              <a:solidFill>
                <a:schemeClr val="accent2"/>
              </a:solidFill>
              <a:latin typeface="Times New Roman" pitchFamily="18" charset="0"/>
              <a:cs typeface="Times New Roman" pitchFamily="18" charset="0"/>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95607" y="2832051"/>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8218" y="2815932"/>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3345" y="2863850"/>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16573"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21632"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266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220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412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66684" y="260196"/>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47177" y="-197657"/>
            <a:ext cx="2179027"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97667" y="96919"/>
            <a:ext cx="1478048"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924800" y="228600"/>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893424" y="108968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6215233" y="22464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295607" y="8202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440189" y="172672"/>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250670"/>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amond(in)">
                                      <p:cBhvr>
                                        <p:cTn id="11" dur="2000"/>
                                        <p:tgtEl>
                                          <p:spTgt spid="4">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in)">
                                      <p:cBhvr>
                                        <p:cTn id="15"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02"/>
            <a:ext cx="12192000" cy="6882102"/>
          </a:xfrm>
          <a:prstGeom prst="rect">
            <a:avLst/>
          </a:prstGeom>
        </p:spPr>
      </p:pic>
      <p:sp>
        <p:nvSpPr>
          <p:cNvPr id="7" name="Rectangle 6"/>
          <p:cNvSpPr/>
          <p:nvPr/>
        </p:nvSpPr>
        <p:spPr>
          <a:xfrm>
            <a:off x="3188043" y="2285999"/>
            <a:ext cx="5933171" cy="1507525"/>
          </a:xfrm>
          <a:prstGeom prst="rect">
            <a:avLst/>
          </a:prstGeom>
          <a:noFill/>
        </p:spPr>
        <p:txBody>
          <a:bodyPr wrap="none" lIns="91440" tIns="45720" rIns="91440" bIns="45720">
            <a:prstTxWarp prst="textWave1">
              <a:avLst>
                <a:gd name="adj1" fmla="val 12500"/>
                <a:gd name="adj2" fmla="val 1045"/>
              </a:avLst>
            </a:prstTxWarp>
            <a:spAutoFit/>
          </a:bodyPr>
          <a:lstStyle/>
          <a:p>
            <a:pPr algn="ctr"/>
            <a:r>
              <a:rPr lang="en-US" sz="4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TỔ CHỨC HOẠT ĐỘNG</a:t>
            </a:r>
            <a:endParaRPr lang="vi-VN"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49243"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20028"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78459"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4629" y="3665883"/>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10340" y="100733"/>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96000" y="10073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397315" y="11244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09940" y="47460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668000" y="40231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9895310" y="791117"/>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324062"/>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643604"/>
            <a:ext cx="3871913" cy="50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2833430"/>
            <a:ext cx="1676400" cy="3733800"/>
            <a:chOff x="816" y="1536"/>
            <a:chExt cx="1387" cy="2865"/>
          </a:xfrm>
        </p:grpSpPr>
        <p:pic>
          <p:nvPicPr>
            <p:cNvPr id="37" name="Picture 39" descr="chan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4593" y="10265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56084" y="3251319"/>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68090" y="-520360"/>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6451" y="-5796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him se 3 cop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411701" y="404127"/>
            <a:ext cx="4270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925850" y="344366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23948" y="5656949"/>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838739" y="359012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99294" y="-742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Goosefly1-animated"/>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4"/>
          <p:cNvSpPr>
            <a:spLocks noChangeArrowheads="1" noChangeShapeType="1" noTextEdit="1"/>
          </p:cNvSpPr>
          <p:nvPr/>
        </p:nvSpPr>
        <p:spPr bwMode="auto">
          <a:xfrm>
            <a:off x="2645734" y="4691422"/>
            <a:ext cx="6477000" cy="2053726"/>
          </a:xfrm>
          <a:prstGeom prst="rect">
            <a:avLst/>
          </a:prstGeom>
        </p:spPr>
        <p:txBody>
          <a:bodyPr wrap="none" fromWordArt="1">
            <a:prstTxWarp prst="textDeflate">
              <a:avLst>
                <a:gd name="adj" fmla="val 20625"/>
              </a:avLst>
            </a:prstTxWarp>
          </a:bodyPr>
          <a:lstStyle/>
          <a:p>
            <a:pPr algn="ctr"/>
            <a:r>
              <a:rPr lang="vi-VN" sz="3600" kern="10" dirty="0" smtClean="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rPr>
              <a:t>Thăm</a:t>
            </a:r>
            <a:r>
              <a:rPr lang="vi-VN" sz="3600" kern="10" dirty="0" smtClean="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effectLst>
                  <a:outerShdw dist="563972" dir="14049741" sx="125000" sy="125000" algn="tl" rotWithShape="0">
                    <a:srgbClr val="C7DFD3">
                      <a:alpha val="80000"/>
                    </a:srgbClr>
                  </a:outerShdw>
                </a:effectLst>
              </a:rPr>
              <a:t> </a:t>
            </a: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rPr>
              <a:t>nhà</a:t>
            </a: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effectLst>
                  <a:outerShdw dist="563972" dir="14049741" sx="125000" sy="125000" algn="tl" rotWithShape="0">
                    <a:srgbClr val="C7DFD3">
                      <a:alpha val="80000"/>
                    </a:srgbClr>
                  </a:outerShdw>
                </a:effectLst>
              </a:rPr>
              <a:t> </a:t>
            </a: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rPr>
              <a:t>bà</a:t>
            </a:r>
          </a:p>
        </p:txBody>
      </p:sp>
      <p:pic>
        <p:nvPicPr>
          <p:cNvPr id="44" name="Picture 6" descr="mayho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66754" y="-5796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3" name="SundialDreams-KevinKern-26377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627914" y="3427463"/>
            <a:ext cx="609600" cy="609600"/>
          </a:xfrm>
          <a:prstGeom prst="rect">
            <a:avLst/>
          </a:prstGeom>
        </p:spPr>
      </p:pic>
    </p:spTree>
    <p:extLst>
      <p:ext uri="{BB962C8B-B14F-4D97-AF65-F5344CB8AC3E}">
        <p14:creationId xmlns:p14="http://schemas.microsoft.com/office/powerpoint/2010/main" val="690063486"/>
      </p:ext>
    </p:extLst>
  </p:cSld>
  <p:clrMapOvr>
    <a:masterClrMapping/>
  </p:clrMapOvr>
  <p:transition spd="slow">
    <p:comb/>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9" dur="3000" fill="hold"/>
                                        <p:tgtEl>
                                          <p:spTgt spid="43"/>
                                        </p:tgtEl>
                                        <p:attrNameLst>
                                          <p:attrName>ppt_x</p:attrName>
                                          <p:attrName>ppt_y</p:attrName>
                                        </p:attrNameLst>
                                      </p:cBhvr>
                                      <p:rCtr x="59323" y="-1757"/>
                                    </p:animMotion>
                                  </p:child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par>
                          <p:cTn id="13" fill="hold">
                            <p:stCondLst>
                              <p:cond delay="3000"/>
                            </p:stCondLst>
                            <p:childTnLst>
                              <p:par>
                                <p:cTn id="14" presetID="1" presetClass="mediacall" presetSubtype="0" fill="hold" nodeType="afterEffect">
                                  <p:stCondLst>
                                    <p:cond delay="0"/>
                                  </p:stCondLst>
                                  <p:childTnLst>
                                    <p:cmd type="call" cmd="playFrom(0.0)">
                                      <p:cBhvr>
                                        <p:cTn id="1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2" y="1422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97947" y="2203376"/>
            <a:ext cx="2163840" cy="1323439"/>
          </a:xfrm>
          <a:prstGeom prst="rect">
            <a:avLst/>
          </a:prstGeom>
          <a:noFill/>
        </p:spPr>
        <p:txBody>
          <a:bodyPr wrap="square" rtlCol="0">
            <a:spAutoFit/>
          </a:bodyPr>
          <a:lstStyle/>
          <a:p>
            <a:r>
              <a:rPr lang="vi-VN" sz="2000" b="1" dirty="0">
                <a:solidFill>
                  <a:srgbClr val="0070C0"/>
                </a:solidFill>
                <a:latin typeface="Times New Roman" pitchFamily="18" charset="0"/>
                <a:cs typeface="Times New Roman" pitchFamily="18" charset="0"/>
              </a:rPr>
              <a:t>Đến thăm </a:t>
            </a:r>
            <a:r>
              <a:rPr lang="vi-VN" sz="2000" b="1" dirty="0" smtClean="0">
                <a:solidFill>
                  <a:srgbClr val="0070C0"/>
                </a:solidFill>
                <a:latin typeface="Times New Roman" pitchFamily="18" charset="0"/>
                <a:cs typeface="Times New Roman" pitchFamily="18" charset="0"/>
              </a:rPr>
              <a:t>bà</a:t>
            </a:r>
          </a:p>
          <a:p>
            <a:r>
              <a:rPr lang="vi-VN" sz="2000" b="1" dirty="0">
                <a:solidFill>
                  <a:srgbClr val="0070C0"/>
                </a:solidFill>
                <a:latin typeface="Times New Roman" pitchFamily="18" charset="0"/>
                <a:cs typeface="Times New Roman" pitchFamily="18" charset="0"/>
              </a:rPr>
              <a:t>Bà đi </a:t>
            </a:r>
            <a:r>
              <a:rPr lang="vi-VN" sz="2000" b="1" dirty="0" smtClean="0">
                <a:solidFill>
                  <a:srgbClr val="0070C0"/>
                </a:solidFill>
                <a:latin typeface="Times New Roman" pitchFamily="18" charset="0"/>
                <a:cs typeface="Times New Roman" pitchFamily="18" charset="0"/>
              </a:rPr>
              <a:t>vắng</a:t>
            </a:r>
          </a:p>
          <a:p>
            <a:r>
              <a:rPr lang="vi-VN" sz="2000" b="1" dirty="0">
                <a:solidFill>
                  <a:srgbClr val="0070C0"/>
                </a:solidFill>
                <a:latin typeface="Times New Roman" pitchFamily="18" charset="0"/>
                <a:cs typeface="Times New Roman" pitchFamily="18" charset="0"/>
              </a:rPr>
              <a:t>Có đàn </a:t>
            </a:r>
            <a:r>
              <a:rPr lang="vi-VN" sz="2000" b="1" dirty="0" smtClean="0">
                <a:solidFill>
                  <a:srgbClr val="0070C0"/>
                </a:solidFill>
                <a:latin typeface="Times New Roman" pitchFamily="18" charset="0"/>
                <a:cs typeface="Times New Roman" pitchFamily="18" charset="0"/>
              </a:rPr>
              <a:t>gà</a:t>
            </a:r>
          </a:p>
          <a:p>
            <a:r>
              <a:rPr lang="vi-VN" sz="2000" b="1" dirty="0">
                <a:solidFill>
                  <a:srgbClr val="0070C0"/>
                </a:solidFill>
                <a:latin typeface="Times New Roman" pitchFamily="18" charset="0"/>
                <a:cs typeface="Times New Roman" pitchFamily="18" charset="0"/>
              </a:rPr>
              <a:t>Chơi ngoài nắng</a:t>
            </a:r>
          </a:p>
        </p:txBody>
      </p:sp>
    </p:spTree>
    <p:extLst>
      <p:ext uri="{BB962C8B-B14F-4D97-AF65-F5344CB8AC3E}">
        <p14:creationId xmlns:p14="http://schemas.microsoft.com/office/powerpoint/2010/main" val="1258049717"/>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163815" y="596210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4741" y="487508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5132"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842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nvGrpSpPr>
        <p:grpSpPr bwMode="auto">
          <a:xfrm flipH="1">
            <a:off x="9896947" y="2595174"/>
            <a:ext cx="2133600" cy="3524457"/>
            <a:chOff x="1200" y="1344"/>
            <a:chExt cx="1632" cy="3126"/>
          </a:xfrm>
        </p:grpSpPr>
        <p:pic>
          <p:nvPicPr>
            <p:cNvPr id="44" name="Picture 13"/>
            <p:cNvPicPr>
              <a:picLocks noChangeAspect="1" noChangeArrowheads="1"/>
            </p:cNvPicPr>
            <p:nvPr/>
          </p:nvPicPr>
          <p:blipFill>
            <a:blip r:embed="rId2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ta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9983702" y="1018298"/>
            <a:ext cx="2574896" cy="1200329"/>
          </a:xfrm>
          <a:prstGeom prst="rect">
            <a:avLst/>
          </a:prstGeom>
          <a:noFill/>
        </p:spPr>
        <p:txBody>
          <a:bodyPr wrap="square" rtlCol="0">
            <a:spAutoFit/>
          </a:bodyPr>
          <a:lstStyle/>
          <a:p>
            <a:r>
              <a:rPr lang="vi-VN" b="1" dirty="0">
                <a:solidFill>
                  <a:srgbClr val="FF0000"/>
                </a:solidFill>
              </a:rPr>
              <a:t>Cháu đứng </a:t>
            </a:r>
            <a:r>
              <a:rPr lang="vi-VN" b="1" dirty="0" smtClean="0">
                <a:solidFill>
                  <a:srgbClr val="FF0000"/>
                </a:solidFill>
              </a:rPr>
              <a:t>ngắm</a:t>
            </a:r>
          </a:p>
          <a:p>
            <a:r>
              <a:rPr lang="vi-VN" b="1" dirty="0">
                <a:solidFill>
                  <a:srgbClr val="FF0000"/>
                </a:solidFill>
              </a:rPr>
              <a:t>Đàn </a:t>
            </a:r>
            <a:r>
              <a:rPr lang="vi-VN" b="1" dirty="0" smtClean="0">
                <a:solidFill>
                  <a:srgbClr val="FF0000"/>
                </a:solidFill>
              </a:rPr>
              <a:t>gà con</a:t>
            </a:r>
          </a:p>
          <a:p>
            <a:r>
              <a:rPr lang="vi-VN" b="1" dirty="0">
                <a:solidFill>
                  <a:srgbClr val="FF0000"/>
                </a:solidFill>
              </a:rPr>
              <a:t>Rồi gọi </a:t>
            </a:r>
            <a:r>
              <a:rPr lang="vi-VN" b="1" dirty="0" smtClean="0">
                <a:solidFill>
                  <a:srgbClr val="FF0000"/>
                </a:solidFill>
              </a:rPr>
              <a:t>luôn</a:t>
            </a:r>
          </a:p>
          <a:p>
            <a:r>
              <a:rPr lang="vi-VN" b="1" dirty="0">
                <a:solidFill>
                  <a:srgbClr val="FF0000"/>
                </a:solidFill>
              </a:rPr>
              <a:t>Bập, bập, bập</a:t>
            </a:r>
          </a:p>
        </p:txBody>
      </p:sp>
    </p:spTree>
    <p:extLst>
      <p:ext uri="{BB962C8B-B14F-4D97-AF65-F5344CB8AC3E}">
        <p14:creationId xmlns:p14="http://schemas.microsoft.com/office/powerpoint/2010/main" val="150699812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1.45833E-6 -2.22222E-6 C 0.00781 -0.00254 0.01133 -0.00532 0.01419 0.00625 C 0.01367 0.00718 0.00873 0.01435 0.00781 0.01482 C 0.00482 0.01667 -0.00169 0.01898 -0.00169 0.01922 C -0.00221 0.0169 -0.00325 0.01482 -0.00325 0.01273 C -0.00325 0.00718 0.00117 0.00209 -0.00482 0.01065 C -0.00638 0.00996 -0.00833 0.01019 -0.0095 0.00857 C -0.01081 0.00695 -0.01263 0.00324 -0.01107 0.00209 C -0.0095 0.00093 -0.00794 0.00486 -0.00638 0.00625 C -0.00586 0.00347 -0.00664 -0.00046 -0.00482 -0.00208 C -0.00312 -0.00393 0.0043 0.00324 0.00313 0.00625 C 0.00222 0.00834 -0.00091 0.00602 -0.00169 0.00417 C -0.00247 0.00278 -0.00052 0.00139 -1.45833E-6 -2.22222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42" presetClass="path" presetSubtype="0" accel="50000" decel="50000" fill="hold" nodeType="withEffect">
                                  <p:stCondLst>
                                    <p:cond delay="0"/>
                                  </p:stCondLst>
                                  <p:childTnLst>
                                    <p:animMotion origin="layout" path="M 0.03593 -0.01343 L 0.00833 -0.00417 " pathEditMode="relative" rAng="0" ptsTypes="AA">
                                      <p:cBhvr>
                                        <p:cTn id="26" dur="2000" fill="hold"/>
                                        <p:tgtEl>
                                          <p:spTgt spid="38"/>
                                        </p:tgtEl>
                                        <p:attrNameLst>
                                          <p:attrName>ppt_x</p:attrName>
                                          <p:attrName>ppt_y</p:attrName>
                                        </p:attrNameLst>
                                      </p:cBhvr>
                                      <p:rCtr x="-1380" y="463"/>
                                    </p:animMotion>
                                  </p:childTnLst>
                                </p:cTn>
                              </p:par>
                              <p:par>
                                <p:cTn id="27" presetID="2" presetClass="entr" presetSubtype="2"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000" fill="hold"/>
                                        <p:tgtEl>
                                          <p:spTgt spid="43"/>
                                        </p:tgtEl>
                                        <p:attrNameLst>
                                          <p:attrName>ppt_x</p:attrName>
                                        </p:attrNameLst>
                                      </p:cBhvr>
                                      <p:tavLst>
                                        <p:tav tm="0">
                                          <p:val>
                                            <p:strVal val="1+#ppt_w/2"/>
                                          </p:val>
                                        </p:tav>
                                        <p:tav tm="100000">
                                          <p:val>
                                            <p:strVal val="#ppt_x"/>
                                          </p:val>
                                        </p:tav>
                                      </p:tavLst>
                                    </p:anim>
                                    <p:anim calcmode="lin" valueType="num">
                                      <p:cBhvr additive="base">
                                        <p:cTn id="30" dur="2000" fill="hold"/>
                                        <p:tgtEl>
                                          <p:spTgt spid="43"/>
                                        </p:tgtEl>
                                        <p:attrNameLst>
                                          <p:attrName>ppt_y</p:attrName>
                                        </p:attrNameLst>
                                      </p:cBhvr>
                                      <p:tavLst>
                                        <p:tav tm="0">
                                          <p:val>
                                            <p:strVal val="#ppt_y"/>
                                          </p:val>
                                        </p:tav>
                                        <p:tav tm="100000">
                                          <p:val>
                                            <p:strVal val="#ppt_y"/>
                                          </p:val>
                                        </p:tav>
                                      </p:tavLst>
                                    </p:anim>
                                  </p:childTnLst>
                                </p:cTn>
                              </p:par>
                              <p:par>
                                <p:cTn id="31" presetID="6" presetClass="entr" presetSubtype="16" fill="hold" nodeType="withEffect">
                                  <p:stCondLst>
                                    <p:cond delay="4000"/>
                                  </p:stCondLst>
                                  <p:childTnLst>
                                    <p:set>
                                      <p:cBhvr>
                                        <p:cTn id="32" dur="1" fill="hold">
                                          <p:stCondLst>
                                            <p:cond delay="0"/>
                                          </p:stCondLst>
                                        </p:cTn>
                                        <p:tgtEl>
                                          <p:spTgt spid="34"/>
                                        </p:tgtEl>
                                        <p:attrNameLst>
                                          <p:attrName>style.visibility</p:attrName>
                                        </p:attrNameLst>
                                      </p:cBhvr>
                                      <p:to>
                                        <p:strVal val="visible"/>
                                      </p:to>
                                    </p:set>
                                    <p:animEffect transition="in" filter="circle(in)">
                                      <p:cBhvr>
                                        <p:cTn id="3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47000">
              <a:schemeClr val="accent3">
                <a:lumMod val="60000"/>
                <a:lumOff val="40000"/>
              </a:schemeClr>
            </a:gs>
            <a:gs pos="100000">
              <a:srgbClr val="9933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714006" y="5986626"/>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946" y="489899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60946" y="2708967"/>
            <a:ext cx="2180184" cy="1200329"/>
          </a:xfrm>
          <a:prstGeom prst="rect">
            <a:avLst/>
          </a:prstGeom>
          <a:noFill/>
        </p:spPr>
        <p:txBody>
          <a:bodyPr wrap="square" rtlCol="0">
            <a:spAutoFit/>
          </a:bodyPr>
          <a:lstStyle/>
          <a:p>
            <a:r>
              <a:rPr lang="vi-VN" b="1" dirty="0">
                <a:solidFill>
                  <a:srgbClr val="0070C0"/>
                </a:solidFill>
                <a:latin typeface="Times New Roman" pitchFamily="18" charset="0"/>
                <a:cs typeface="Times New Roman" pitchFamily="18" charset="0"/>
              </a:rPr>
              <a:t>Chúng </a:t>
            </a:r>
            <a:r>
              <a:rPr lang="en-US" b="1" dirty="0" err="1" smtClean="0">
                <a:solidFill>
                  <a:srgbClr val="0070C0"/>
                </a:solidFill>
                <a:latin typeface="Times New Roman" pitchFamily="18" charset="0"/>
                <a:cs typeface="Times New Roman" pitchFamily="18" charset="0"/>
              </a:rPr>
              <a:t>lật</a:t>
            </a:r>
            <a:r>
              <a:rPr lang="en-US" b="1" dirty="0" smtClean="0">
                <a:solidFill>
                  <a:srgbClr val="0070C0"/>
                </a:solidFill>
                <a:latin typeface="Times New Roman" pitchFamily="18" charset="0"/>
                <a:cs typeface="Times New Roman" pitchFamily="18" charset="0"/>
              </a:rPr>
              <a:t> đ</a:t>
            </a:r>
            <a:r>
              <a:rPr lang="vi-VN" b="1" dirty="0" smtClean="0">
                <a:solidFill>
                  <a:srgbClr val="0070C0"/>
                </a:solidFill>
                <a:latin typeface="Times New Roman" pitchFamily="18" charset="0"/>
                <a:cs typeface="Times New Roman" pitchFamily="18" charset="0"/>
              </a:rPr>
              <a:t>ật</a:t>
            </a:r>
          </a:p>
          <a:p>
            <a:r>
              <a:rPr lang="vi-VN" b="1" dirty="0">
                <a:solidFill>
                  <a:srgbClr val="0070C0"/>
                </a:solidFill>
                <a:latin typeface="Times New Roman" pitchFamily="18" charset="0"/>
                <a:cs typeface="Times New Roman" pitchFamily="18" charset="0"/>
              </a:rPr>
              <a:t>Chạy </a:t>
            </a:r>
            <a:r>
              <a:rPr lang="vi-VN" b="1" dirty="0" smtClean="0">
                <a:solidFill>
                  <a:srgbClr val="0070C0"/>
                </a:solidFill>
                <a:latin typeface="Times New Roman" pitchFamily="18" charset="0"/>
                <a:cs typeface="Times New Roman" pitchFamily="18" charset="0"/>
              </a:rPr>
              <a:t>nhanh nhanh</a:t>
            </a:r>
          </a:p>
          <a:p>
            <a:r>
              <a:rPr lang="vi-VN" b="1" dirty="0">
                <a:solidFill>
                  <a:srgbClr val="0070C0"/>
                </a:solidFill>
                <a:latin typeface="Times New Roman" pitchFamily="18" charset="0"/>
                <a:cs typeface="Times New Roman" pitchFamily="18" charset="0"/>
              </a:rPr>
              <a:t>Xúm </a:t>
            </a:r>
            <a:r>
              <a:rPr lang="vi-VN" b="1" dirty="0" smtClean="0">
                <a:solidFill>
                  <a:srgbClr val="0070C0"/>
                </a:solidFill>
                <a:latin typeface="Times New Roman" pitchFamily="18" charset="0"/>
                <a:cs typeface="Times New Roman" pitchFamily="18" charset="0"/>
              </a:rPr>
              <a:t>vòng quanh</a:t>
            </a:r>
          </a:p>
          <a:p>
            <a:r>
              <a:rPr lang="vi-VN" b="1" dirty="0">
                <a:solidFill>
                  <a:srgbClr val="0070C0"/>
                </a:solidFill>
                <a:latin typeface="Times New Roman" pitchFamily="18" charset="0"/>
                <a:cs typeface="Times New Roman" pitchFamily="18" charset="0"/>
              </a:rPr>
              <a:t>Kêu chiếp, chiếp</a:t>
            </a:r>
          </a:p>
        </p:txBody>
      </p:sp>
    </p:spTree>
    <p:extLst>
      <p:ext uri="{BB962C8B-B14F-4D97-AF65-F5344CB8AC3E}">
        <p14:creationId xmlns:p14="http://schemas.microsoft.com/office/powerpoint/2010/main" val="3716140231"/>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3.54167E-6 -4.44444E-6 C 0.00782 -0.00254 0.01133 -0.00532 0.0142 0.00625 C 0.01368 0.00718 0.00873 0.01436 0.00782 0.01482 C 0.00482 0.01667 -0.00169 0.01899 -0.00169 0.01922 C -0.00221 0.0169 -0.00325 0.01482 -0.00325 0.01274 C -0.00325 0.00718 0.00118 0.00209 -0.00481 0.01065 C -0.00638 0.00996 -0.00833 0.01019 -0.0095 0.00857 C -0.0108 0.00695 -0.01263 0.00325 -0.01106 0.00209 C -0.0095 0.00093 -0.00794 0.00487 -0.00638 0.00625 C -0.00586 0.00348 -0.00664 -0.00046 -0.00481 -0.00208 C -0.00312 -0.00393 0.0043 0.00325 0.00313 0.00625 C 0.00222 0.00834 -0.00091 0.00602 -0.00169 0.00417 C -0.00247 0.00278 -0.00052 0.00139 -3.54167E-6 -4.44444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6" y="306764"/>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flipH="1">
            <a:off x="11038462" y="48983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02740" y="5545140"/>
            <a:ext cx="2120721" cy="707886"/>
          </a:xfrm>
          <a:prstGeom prst="rect">
            <a:avLst/>
          </a:prstGeom>
          <a:noFill/>
        </p:spPr>
        <p:txBody>
          <a:bodyPr wrap="square" rtlCol="0">
            <a:spAutoFit/>
          </a:bodyPr>
          <a:lstStyle/>
          <a:p>
            <a:r>
              <a:rPr lang="vi-VN" sz="2000" b="1" dirty="0">
                <a:latin typeface="Times New Roman" pitchFamily="18" charset="0"/>
                <a:cs typeface="Times New Roman" pitchFamily="18" charset="0"/>
              </a:rPr>
              <a:t>Gà mải </a:t>
            </a:r>
            <a:r>
              <a:rPr lang="vi-VN" sz="2000" b="1" dirty="0" smtClean="0">
                <a:latin typeface="Times New Roman" pitchFamily="18" charset="0"/>
                <a:cs typeface="Times New Roman" pitchFamily="18" charset="0"/>
              </a:rPr>
              <a:t>miết</a:t>
            </a:r>
          </a:p>
          <a:p>
            <a:r>
              <a:rPr lang="vi-VN" sz="2000" b="1" dirty="0">
                <a:latin typeface="Times New Roman" pitchFamily="18" charset="0"/>
                <a:cs typeface="Times New Roman" pitchFamily="18" charset="0"/>
              </a:rPr>
              <a:t>Nhặt thóc vàng</a:t>
            </a:r>
            <a:endParaRPr lang="vi-VN" sz="20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509946287"/>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1953</TotalTime>
  <Words>565</Words>
  <Application>Microsoft Office PowerPoint</Application>
  <PresentationFormat>Custom</PresentationFormat>
  <Paragraphs>78</Paragraphs>
  <Slides>26</Slides>
  <Notes>0</Notes>
  <HiddenSlides>3</HiddenSlides>
  <MMClips>5</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 PC</dc:creator>
  <cp:lastModifiedBy>113</cp:lastModifiedBy>
  <cp:revision>158</cp:revision>
  <dcterms:created xsi:type="dcterms:W3CDTF">2016-01-11T13:31:43Z</dcterms:created>
  <dcterms:modified xsi:type="dcterms:W3CDTF">2024-11-14T03:09:11Z</dcterms:modified>
</cp:coreProperties>
</file>